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7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2" r:id="rId17"/>
    <p:sldId id="274" r:id="rId18"/>
    <p:sldId id="277" r:id="rId19"/>
    <p:sldId id="278" r:id="rId20"/>
    <p:sldId id="275" r:id="rId21"/>
    <p:sldId id="280" r:id="rId22"/>
    <p:sldId id="281" r:id="rId23"/>
    <p:sldId id="276" r:id="rId24"/>
    <p:sldId id="282" r:id="rId25"/>
    <p:sldId id="284" r:id="rId26"/>
    <p:sldId id="285" r:id="rId27"/>
    <p:sldId id="286" r:id="rId28"/>
    <p:sldId id="287" r:id="rId29"/>
    <p:sldId id="283" r:id="rId30"/>
    <p:sldId id="288" r:id="rId31"/>
    <p:sldId id="289" r:id="rId32"/>
    <p:sldId id="290" r:id="rId33"/>
    <p:sldId id="291" r:id="rId34"/>
    <p:sldId id="293" r:id="rId35"/>
    <p:sldId id="292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89A"/>
    <a:srgbClr val="669900"/>
    <a:srgbClr val="004D86"/>
    <a:srgbClr val="FF9900"/>
    <a:srgbClr val="9D200F"/>
    <a:srgbClr val="9F300D"/>
    <a:srgbClr val="9E2D0E"/>
    <a:srgbClr val="A5300F"/>
    <a:srgbClr val="336600"/>
    <a:srgbClr val="BD2F0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0C2E6-D23B-4D5E-8C8C-7FE49CB53A3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F2457-0E98-4FBD-9FCF-EE5ACFA045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036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2457-0E98-4FBD-9FCF-EE5ACFA0451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7949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53244699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2889536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53009394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06064929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536305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143811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80287186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4769769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4474190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07641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873782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8273BB1-4126-4728-96A5-547F9CE74ABA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D88A8EB-3E62-4418-9F1A-3FF9BCB86C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6042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0243" y="764814"/>
            <a:ext cx="10128739" cy="2543907"/>
          </a:xfrm>
        </p:spPr>
        <p:txBody>
          <a:bodyPr>
            <a:normAutofit fontScale="90000"/>
          </a:bodyPr>
          <a:lstStyle/>
          <a:p>
            <a:pPr>
              <a:lnSpc>
                <a:spcPts val="6500"/>
              </a:lnSpc>
              <a:spcAft>
                <a:spcPts val="600"/>
              </a:spcAft>
            </a:pPr>
            <a:r>
              <a:rPr lang="ru-RU" sz="5400" u="sng" spc="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ea typeface="Ebrima" panose="02000000000000000000" pitchFamily="2" charset="0"/>
                <a:cs typeface="Ebrima" panose="02000000000000000000" pitchFamily="2" charset="0"/>
              </a:rPr>
              <a:t>ОБЩЕНИЕ</a:t>
            </a:r>
            <a:r>
              <a:rPr lang="ru-RU" sz="5400" u="sng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ea typeface="Ebrima" panose="02000000000000000000" pitchFamily="2" charset="0"/>
                <a:cs typeface="Ebrima" panose="02000000000000000000" pitchFamily="2" charset="0"/>
              </a:rPr>
              <a:t>                                                  КАК ОБЪЕКТ ИССЛЕДОВАНИЙ                 В СОЦИАЛЬНОЙ ПСИХОЛОГИИ</a:t>
            </a:r>
            <a:endParaRPr lang="ru-RU" sz="5400" u="sng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1028" name="Picture 4" descr="https://media.baamboozle.com/uploads/images/866900/1682852396_54248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422" y="3760314"/>
            <a:ext cx="6194591" cy="27171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8266177" y="5785374"/>
            <a:ext cx="3255264" cy="70788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kern="0" dirty="0" smtClean="0">
                <a:ln w="0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Обществознание, </a:t>
            </a:r>
            <a:r>
              <a:rPr lang="ru-RU" sz="2000" b="1" kern="0" dirty="0">
                <a:ln w="0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10 </a:t>
            </a:r>
            <a:r>
              <a:rPr lang="ru-RU" sz="2000" b="1" kern="0" dirty="0" smtClean="0">
                <a:ln w="0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класс</a:t>
            </a:r>
          </a:p>
          <a:p>
            <a:pPr>
              <a:defRPr/>
            </a:pPr>
            <a:r>
              <a:rPr lang="ru-RU" sz="2000" b="1" kern="0" dirty="0" smtClean="0">
                <a:ln w="0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профильный уровень</a:t>
            </a:r>
            <a:endParaRPr lang="ru-RU" sz="2000" b="1" kern="0" dirty="0">
              <a:ln w="0"/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05064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462" y="250580"/>
            <a:ext cx="11758246" cy="634951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61846" y="3892062"/>
            <a:ext cx="1746739" cy="1781907"/>
          </a:xfrm>
          <a:prstGeom prst="rect">
            <a:avLst/>
          </a:prstGeom>
          <a:noFill/>
          <a:ln w="101600">
            <a:solidFill>
              <a:srgbClr val="BD2F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299938" y="3892062"/>
            <a:ext cx="1746739" cy="1781907"/>
          </a:xfrm>
          <a:prstGeom prst="rect">
            <a:avLst/>
          </a:prstGeom>
          <a:noFill/>
          <a:ln w="101600">
            <a:solidFill>
              <a:srgbClr val="BD2F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366846" y="3892061"/>
            <a:ext cx="1799492" cy="1781907"/>
          </a:xfrm>
          <a:prstGeom prst="rect">
            <a:avLst/>
          </a:prstGeom>
          <a:noFill/>
          <a:ln w="101600">
            <a:solidFill>
              <a:srgbClr val="BD2F0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5400000">
            <a:off x="6101861" y="2069123"/>
            <a:ext cx="2391507" cy="926124"/>
          </a:xfrm>
          <a:prstGeom prst="stripedRightArrow">
            <a:avLst>
              <a:gd name="adj1" fmla="val 42405"/>
              <a:gd name="adj2" fmla="val 50000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353907" y="3892061"/>
            <a:ext cx="1799492" cy="1781907"/>
          </a:xfrm>
          <a:prstGeom prst="rect">
            <a:avLst/>
          </a:prstGeom>
          <a:noFill/>
          <a:ln w="101600">
            <a:solidFill>
              <a:srgbClr val="BD2F0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 rot="5400000">
            <a:off x="4070838" y="2069123"/>
            <a:ext cx="2391507" cy="926124"/>
          </a:xfrm>
          <a:prstGeom prst="stripedRightArrow">
            <a:avLst>
              <a:gd name="adj1" fmla="val 42405"/>
              <a:gd name="adj2" fmla="val 50000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045585" y="546484"/>
            <a:ext cx="8136000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/>
            <a:r>
              <a:rPr lang="ru-RU" altLang="ru-RU" sz="4000" b="1" kern="0" spc="60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ranklin Gothic Book" panose="020B0503020102020204" pitchFamily="34" charset="0"/>
              </a:rPr>
              <a:t>СОЦИАЛЬНАЯ ПСИХОЛОГИЯ</a:t>
            </a:r>
            <a:endParaRPr lang="ru-RU" sz="2000" b="1" spc="60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813538" y="5245387"/>
            <a:ext cx="1008185" cy="0"/>
          </a:xfrm>
          <a:prstGeom prst="line">
            <a:avLst/>
          </a:prstGeom>
          <a:ln w="603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8874369" y="5245386"/>
            <a:ext cx="621323" cy="0"/>
          </a:xfrm>
          <a:prstGeom prst="line">
            <a:avLst/>
          </a:prstGeom>
          <a:ln w="603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26398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foveaaero.com/blog/wp-content/uploads/2017/05/Meeting-Argume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128" b="8536"/>
          <a:stretch/>
        </p:blipFill>
        <p:spPr bwMode="auto">
          <a:xfrm>
            <a:off x="8343906" y="2252372"/>
            <a:ext cx="3098269" cy="20733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tatic.tildacdn.com/tild3437-6339-4461-b330-383832373565/2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480" y="4443046"/>
            <a:ext cx="3873611" cy="21789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thumbs.dreamstime.com/b/%D0%BF%D1%80%D0%BE%D1%86%D0%B5%D1%81%D1%81-%D0%BE%D0%B1%D1%85%D0%BE%D0%B4%D0%B0-%D0%BB%D1%8E%D0%B4%D0%B5%D0%B9-%D0%BE%D0%B1%D0%BC%D0%B5%D0%BD-%D0%BA%D0%BD%D0%B8%D0%B3%D0%B0%D0%BC%D0%B8-%D0%B4%D0%BB%D1%8F-%D1%87%D1%82%D0%B5%D0%BD%D0%B8%D1%8F-%D0%BB%D1%8E%D0%B1%D0%B8%D1%82%D0%B5%D0%BB%D0%B8-%D0%BB%D0%B8%D1%82%D0%B5%D1%80%D0%B0%D1%82%D1%83%D1%80%D0%B0-2522901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529" y="296206"/>
            <a:ext cx="4029563" cy="20147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50536" y="594260"/>
            <a:ext cx="2980303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u="sng" kern="0" spc="300" dirty="0">
                <a:ln/>
                <a:solidFill>
                  <a:srgbClr val="9D200F"/>
                </a:solidFill>
                <a:latin typeface="Franklin Gothic Demi Cond" panose="020B0706030402020204" pitchFamily="34" charset="0"/>
                <a:cs typeface="Calibri" panose="020F0502020204030204" pitchFamily="34" charset="0"/>
              </a:rPr>
              <a:t>План урока:</a:t>
            </a:r>
            <a:endParaRPr lang="ru-RU" sz="2800" b="1" u="sng" spc="300" dirty="0">
              <a:ln/>
              <a:solidFill>
                <a:srgbClr val="9D200F"/>
              </a:solidFill>
              <a:latin typeface="Franklin Gothic Demi Cond" panose="020B070603040202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09600" y="1723292"/>
            <a:ext cx="7620000" cy="464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Общение как объект социально-психологических исследований.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Функции общения.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Средства и формы общения.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Общение как обмен информацией.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Общение как взаимодействие.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Общение как понимание.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Особенности общения в информационном обществе.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80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Роль социальных сетей в общении.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altLang="ru-RU" sz="2800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 pitchFamily="34" charset="0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altLang="ru-RU" sz="2800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741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habrastorage.org/getpro/habr/upload_files/e87/0c3/20b/e870c320bca4aa97fea3b4c363cf349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919" y="773502"/>
            <a:ext cx="3981180" cy="2654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0985" y="545441"/>
            <a:ext cx="7537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1.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Общение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как объект социально-психологических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исследований: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2289" y="1899891"/>
            <a:ext cx="6944265" cy="1325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ru-RU" altLang="ru-RU" sz="2400" b="1" i="1" kern="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ОБЩЕНИЕ</a:t>
            </a:r>
            <a:r>
              <a:rPr lang="ru-RU" altLang="ru-RU" sz="2400" b="1" i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 –</a:t>
            </a:r>
            <a:r>
              <a:rPr lang="ru-RU" altLang="ru-RU" sz="24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 неотъемлемая часть </a:t>
            </a:r>
          </a:p>
          <a:p>
            <a:pPr marL="800100" lvl="1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ru-RU" altLang="ru-RU" sz="2400" i="1" kern="0" dirty="0" smtClean="0">
                <a:latin typeface="Franklin Gothic Book" panose="020B0503020102020204" pitchFamily="34" charset="0"/>
              </a:rPr>
              <a:t>социализации </a:t>
            </a:r>
          </a:p>
          <a:p>
            <a:pPr marL="800100" lvl="1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ru-RU" altLang="ru-RU" sz="2400" i="1" kern="0" dirty="0" smtClean="0">
                <a:latin typeface="Franklin Gothic Book" panose="020B0503020102020204" pitchFamily="34" charset="0"/>
              </a:rPr>
              <a:t>деятельности малых групп </a:t>
            </a:r>
            <a:endParaRPr lang="ru-RU" altLang="ru-RU" sz="2400" i="1" kern="0" dirty="0">
              <a:latin typeface="Franklin Gothic Book" panose="020B0503020102020204" pitchFamily="34" charset="0"/>
            </a:endParaRPr>
          </a:p>
          <a:p>
            <a:pPr marL="800100" lvl="1" indent="-342900"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ru-RU" altLang="ru-RU" sz="2400" i="1" kern="0" dirty="0" smtClean="0">
                <a:latin typeface="Franklin Gothic Book" panose="020B0503020102020204" pitchFamily="34" charset="0"/>
              </a:rPr>
              <a:t>межгруппового взаимодействия</a:t>
            </a:r>
            <a:endParaRPr lang="ru-RU" sz="14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52289" y="3274734"/>
            <a:ext cx="10815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800" b="1" i="1" kern="0" dirty="0">
                <a:solidFill>
                  <a:srgbClr val="BD2F03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Общение </a:t>
            </a:r>
            <a:r>
              <a:rPr lang="ru-RU" altLang="ru-RU" sz="2800" b="1" i="1" kern="0" dirty="0" smtClean="0">
                <a:solidFill>
                  <a:srgbClr val="BD2F03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– </a:t>
            </a:r>
            <a:r>
              <a:rPr lang="ru-RU" altLang="ru-RU" sz="28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это сложный и многоплановый процесс, кот. </a:t>
            </a:r>
            <a:r>
              <a:rPr lang="ru-RU" altLang="ru-RU" sz="2800" i="1" u="sng" kern="0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включает</a:t>
            </a:r>
            <a:r>
              <a:rPr lang="ru-RU" altLang="ru-RU" sz="28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:</a:t>
            </a:r>
            <a:endParaRPr lang="ru-RU" sz="2000" i="1" dirty="0">
              <a:solidFill>
                <a:srgbClr val="004D86"/>
              </a:solidFill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34969" y="3837679"/>
            <a:ext cx="9936416" cy="2499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434969" y="3936382"/>
            <a:ext cx="596638" cy="240065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>
              <a:lnSpc>
                <a:spcPts val="3600"/>
              </a:lnSpc>
            </a:pPr>
            <a:r>
              <a:rPr lang="ru-RU" sz="3600" dirty="0" smtClean="0">
                <a:ln w="0"/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</a:t>
            </a:r>
          </a:p>
          <a:p>
            <a:pPr lvl="0">
              <a:lnSpc>
                <a:spcPts val="3600"/>
              </a:lnSpc>
            </a:pPr>
            <a:r>
              <a:rPr lang="ru-RU" sz="3600" dirty="0">
                <a:ln w="0"/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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0">
              <a:lnSpc>
                <a:spcPts val="3600"/>
              </a:lnSpc>
            </a:pPr>
            <a:r>
              <a:rPr lang="ru-RU" sz="3600" dirty="0">
                <a:ln w="0"/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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0">
              <a:lnSpc>
                <a:spcPts val="3600"/>
              </a:lnSpc>
            </a:pPr>
            <a:r>
              <a:rPr lang="ru-RU" sz="3600" dirty="0">
                <a:ln w="0"/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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0">
              <a:lnSpc>
                <a:spcPts val="3600"/>
              </a:lnSpc>
            </a:pPr>
            <a:r>
              <a:rPr lang="ru-RU" sz="3600" dirty="0" smtClean="0">
                <a:ln w="0"/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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Левая фигурная скобка 5"/>
          <p:cNvSpPr/>
          <p:nvPr/>
        </p:nvSpPr>
        <p:spPr>
          <a:xfrm>
            <a:off x="944676" y="3837679"/>
            <a:ext cx="512064" cy="2499360"/>
          </a:xfrm>
          <a:prstGeom prst="leftBrace">
            <a:avLst>
              <a:gd name="adj1" fmla="val 22069"/>
              <a:gd name="adj2" fmla="val 50000"/>
            </a:avLst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16200000">
            <a:off x="-447531" y="4794972"/>
            <a:ext cx="21996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i="1" kern="0" spc="300" dirty="0" smtClean="0">
                <a:latin typeface="Franklin Gothic Book" panose="020B0503020102020204" pitchFamily="34" charset="0"/>
                <a:cs typeface="Calibri" panose="020F0502020204030204" pitchFamily="34" charset="0"/>
              </a:rPr>
              <a:t>признаки</a:t>
            </a:r>
            <a:endParaRPr lang="ru-RU" sz="2000" spc="300" dirty="0">
              <a:latin typeface="Franklin Gothic Book" panose="020B0503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62705" y="4264088"/>
            <a:ext cx="8460000" cy="13849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lvl="0" algn="ctr">
              <a:tabLst>
                <a:tab pos="0" algn="l"/>
              </a:tabLst>
            </a:pPr>
            <a:r>
              <a:rPr lang="ru-RU" sz="2800" b="1" i="1" dirty="0">
                <a:solidFill>
                  <a:srgbClr val="9D200F"/>
                </a:solidFill>
                <a:latin typeface="Franklin Gothic Book" panose="020B0503020102020204" pitchFamily="34" charset="0"/>
                <a:cs typeface="Arial" pitchFamily="34" charset="0"/>
              </a:rPr>
              <a:t>Общение</a:t>
            </a:r>
            <a:r>
              <a:rPr lang="ru-RU" sz="2800" i="1" dirty="0">
                <a:solidFill>
                  <a:srgbClr val="9D200F"/>
                </a:solidFill>
                <a:latin typeface="Franklin Gothic Book" panose="020B0503020102020204" pitchFamily="34" charset="0"/>
                <a:cs typeface="Arial" pitchFamily="34" charset="0"/>
              </a:rPr>
              <a:t> –</a:t>
            </a:r>
            <a:r>
              <a:rPr lang="ru-RU" sz="2800" i="1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обмен информацией, </a:t>
            </a:r>
            <a:r>
              <a:rPr lang="ru-RU" sz="28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знаниями, организация </a:t>
            </a:r>
            <a:r>
              <a:rPr lang="ru-RU" sz="28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совместных действий, в </a:t>
            </a:r>
            <a:r>
              <a:rPr lang="ru-RU" sz="28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ходе </a:t>
            </a:r>
            <a:r>
              <a:rPr lang="ru-RU" sz="28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которых возникают межличностные </a:t>
            </a:r>
            <a:r>
              <a:rPr lang="ru-RU" sz="28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отношения</a:t>
            </a:r>
            <a:endParaRPr lang="ru-RU" sz="28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45644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7" grpId="1" animBg="1"/>
      <p:bldP spid="7" grpId="2" animBg="1"/>
      <p:bldP spid="6" grpId="0" animBg="1"/>
      <p:bldP spid="6" grpId="1" animBg="1"/>
      <p:bldP spid="8" grpId="0"/>
      <p:bldP spid="8" grpId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D:\New_Desktop\ТаблицыИстория3w95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09" y="615462"/>
            <a:ext cx="10656276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https://ds83.lengrodno.gov.by/files/02317/obj/140/15493/ico/1638483637_96-flomaster-club-p-risunok-na-temu-obshchenie-krasivie-risunk-10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019"/>
          <a:stretch/>
        </p:blipFill>
        <p:spPr bwMode="auto">
          <a:xfrm>
            <a:off x="4021017" y="3927230"/>
            <a:ext cx="4549492" cy="27658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4314093" y="1090246"/>
            <a:ext cx="3763107" cy="11723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973016" y="1371600"/>
            <a:ext cx="3168000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b="1" dirty="0" smtClean="0">
                <a:solidFill>
                  <a:srgbClr val="C00000"/>
                </a:solidFill>
                <a:latin typeface="Franklin Gothic Demi" panose="020B0703020102020204" pitchFamily="34" charset="0"/>
              </a:rPr>
              <a:t>КОММУНИКАТИВНАЯ</a:t>
            </a:r>
            <a:r>
              <a:rPr lang="ru-RU" sz="2200" b="1" spc="300" dirty="0" smtClean="0">
                <a:solidFill>
                  <a:srgbClr val="C00000"/>
                </a:solidFill>
                <a:latin typeface="Franklin Gothic Demi" panose="020B0703020102020204" pitchFamily="34" charset="0"/>
              </a:rPr>
              <a:t> сторона</a:t>
            </a:r>
            <a:endParaRPr lang="ru-RU" sz="2200" b="1" spc="300" dirty="0">
              <a:solidFill>
                <a:srgbClr val="C0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3147" y="1371600"/>
            <a:ext cx="3188677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pc="300" dirty="0" smtClean="0">
                <a:solidFill>
                  <a:srgbClr val="C00000"/>
                </a:solidFill>
                <a:latin typeface="Franklin Gothic Demi" panose="020B0703020102020204" pitchFamily="34" charset="0"/>
              </a:rPr>
              <a:t>ИНТЕРАКТИВНАЯ  сторона</a:t>
            </a:r>
            <a:endParaRPr lang="ru-RU" sz="2200" b="1" spc="300" dirty="0">
              <a:solidFill>
                <a:srgbClr val="C0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82939" y="1371599"/>
            <a:ext cx="2941552" cy="100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pc="300" dirty="0" smtClean="0">
                <a:solidFill>
                  <a:srgbClr val="C00000"/>
                </a:solidFill>
                <a:latin typeface="Franklin Gothic Demi" panose="020B0703020102020204" pitchFamily="34" charset="0"/>
              </a:rPr>
              <a:t>ПЕРЦЕПТИВНАЯ   сторона</a:t>
            </a:r>
            <a:endParaRPr lang="ru-RU" sz="2200" b="1" spc="300" dirty="0">
              <a:solidFill>
                <a:srgbClr val="C00000"/>
              </a:solidFill>
              <a:latin typeface="Franklin Gothic Demi" panose="020B0703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1478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vatars.mds.yandex.net/i?id=6093db3a233b0bd7c1bf32b28238fdfb_l-4593263-images-thumbs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273" r="2790" b="26154"/>
          <a:stretch/>
        </p:blipFill>
        <p:spPr bwMode="auto">
          <a:xfrm>
            <a:off x="536448" y="1532347"/>
            <a:ext cx="10779277" cy="36639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89451" y="5519038"/>
            <a:ext cx="943971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ru-RU" altLang="ru-RU" sz="2800" b="1" kern="0" dirty="0" smtClean="0">
                <a:solidFill>
                  <a:srgbClr val="C00000"/>
                </a:solidFill>
                <a:latin typeface="Franklin Gothic Book" panose="020B0503020102020204" pitchFamily="34" charset="0"/>
              </a:rPr>
              <a:t>Объясните, опираясь на это высказывание, что происходит с информацией при общении людей?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ятиугольник 2"/>
          <p:cNvSpPr/>
          <p:nvPr/>
        </p:nvSpPr>
        <p:spPr>
          <a:xfrm rot="5400000">
            <a:off x="5694779" y="-2483223"/>
            <a:ext cx="829056" cy="6767675"/>
          </a:xfrm>
          <a:prstGeom prst="homePlate">
            <a:avLst>
              <a:gd name="adj" fmla="val 632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spc="300" dirty="0" smtClean="0">
                <a:latin typeface="Franklin Gothic Demi Cond" panose="020B0706030402020204" pitchFamily="34" charset="0"/>
              </a:rPr>
              <a:t>Анализируем высказывание</a:t>
            </a:r>
            <a:endParaRPr lang="ru-RU" sz="2400" spc="300" dirty="0">
              <a:latin typeface="Franklin Gothic Demi Cond" panose="020B07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12454" y="4180663"/>
            <a:ext cx="4503271" cy="1015663"/>
          </a:xfrm>
          <a:prstGeom prst="rect">
            <a:avLst/>
          </a:prstGeom>
          <a:solidFill>
            <a:srgbClr val="9D200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altLang="ru-RU" sz="2000" b="1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Не являясь вещью, идеи без преград множатся и распространяются</a:t>
            </a:r>
            <a:r>
              <a:rPr lang="ru-RU" altLang="ru-RU" sz="2000" b="1" kern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2000" b="1" kern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</a:t>
            </a:r>
            <a:r>
              <a:rPr lang="ru-RU" altLang="ru-RU" sz="2000" b="1" kern="0" dirty="0" smtClean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altLang="ru-RU" sz="2000" b="1" kern="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ходе общения</a:t>
            </a:r>
            <a:endParaRPr lang="ru-RU" sz="2000" b="1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9637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319" y="293077"/>
            <a:ext cx="11088480" cy="3376245"/>
          </a:xfrm>
          <a:prstGeom prst="rect">
            <a:avLst/>
          </a:prstGeom>
        </p:spPr>
      </p:pic>
      <p:pic>
        <p:nvPicPr>
          <p:cNvPr id="6146" name="Picture 2" descr="https://moodle.msu.by/pluginfile.php/287433/course/overviewfiles/poster_event_26443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548" y="3557744"/>
            <a:ext cx="5118708" cy="2878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262" y="3557744"/>
            <a:ext cx="4096744" cy="2878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219200" y="1148862"/>
            <a:ext cx="9888056" cy="11723"/>
          </a:xfrm>
          <a:prstGeom prst="line">
            <a:avLst/>
          </a:prstGeom>
          <a:ln w="698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402481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1521" y="752436"/>
            <a:ext cx="4921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2.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Функции общения: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pic>
        <p:nvPicPr>
          <p:cNvPr id="3" name="Picture 7" descr="https://8b08ab88-ee1b-4b04-9ae9-321e0da71ae2.selcdn.net/eb2dc415-09e0-49c9-aa7c-d75f4729e99a/%D1%84%D1%83%D0%BD%D0%BA%D1%86%D0%B8%D0%B8%D0%BE%D0%B1%D1%89%D0%B5%D0%BD%D0%B8%D1%8F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5791"/>
          <a:stretch/>
        </p:blipFill>
        <p:spPr bwMode="auto">
          <a:xfrm>
            <a:off x="382689" y="1440544"/>
            <a:ext cx="11352242" cy="246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83300" y="2308049"/>
            <a:ext cx="1969476" cy="14302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Обмен информацией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83877" y="2308051"/>
            <a:ext cx="1974112" cy="1430215"/>
          </a:xfrm>
          <a:prstGeom prst="roundRect">
            <a:avLst>
              <a:gd name="adj" fmla="val 1420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Обмен эмоциями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46431" y="2308050"/>
            <a:ext cx="2002193" cy="1430215"/>
          </a:xfrm>
          <a:prstGeom prst="roundRect">
            <a:avLst>
              <a:gd name="adj" fmla="val 1420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Удовлетворение 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потребностей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437066" y="2308049"/>
            <a:ext cx="2002193" cy="1430215"/>
          </a:xfrm>
          <a:prstGeom prst="roundRect">
            <a:avLst>
              <a:gd name="adj" fmla="val 1420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Организация деятельности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706437" y="2308049"/>
            <a:ext cx="2002193" cy="1430215"/>
          </a:xfrm>
          <a:prstGeom prst="roundRect">
            <a:avLst>
              <a:gd name="adj" fmla="val 1420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Социализация 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2677" y="2321156"/>
            <a:ext cx="1872000" cy="1404000"/>
          </a:xfrm>
          <a:prstGeom prst="roundRect">
            <a:avLst/>
          </a:prstGeom>
          <a:noFill/>
          <a:ln w="571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45819" y="1590132"/>
            <a:ext cx="1996059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sz="2400" b="1" spc="3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ОСНОВНАЯ</a:t>
            </a:r>
            <a:endParaRPr lang="ru-RU" sz="2000" b="1" spc="3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6711" y="3902389"/>
            <a:ext cx="2924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800" b="1" u="sng" kern="0" dirty="0" smtClean="0">
                <a:latin typeface="Franklin Gothic Book" panose="020B0503020102020204" pitchFamily="34" charset="0"/>
              </a:rPr>
              <a:t>П  р  и  м  е  р  ы :</a:t>
            </a:r>
            <a:endParaRPr lang="ru-RU" u="sng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82688" y="4425609"/>
            <a:ext cx="2124967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altLang="ru-RU" sz="2400" i="1" kern="0" spc="-150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Телеведущий рассказывает новости</a:t>
            </a:r>
            <a:endParaRPr lang="ru-RU" sz="1600" i="1" spc="-150" dirty="0">
              <a:solidFill>
                <a:srgbClr val="00589A"/>
              </a:solidFill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02050" y="4399392"/>
            <a:ext cx="2184134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altLang="ru-RU" sz="2400" i="1" kern="0" spc="-150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Мама обнимает и жалеет сына, который больно ударился</a:t>
            </a:r>
            <a:endParaRPr lang="ru-RU" sz="1600" i="1" spc="-150" dirty="0">
              <a:solidFill>
                <a:srgbClr val="00589A"/>
              </a:solidFill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80579" y="4425609"/>
            <a:ext cx="2124967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altLang="ru-RU" sz="2400" i="1" kern="0" spc="-150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Когда Лизе скучно, она звонит подруге</a:t>
            </a:r>
            <a:endParaRPr lang="ru-RU" sz="1600" i="1" spc="-150" dirty="0">
              <a:solidFill>
                <a:srgbClr val="00589A"/>
              </a:solidFill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15699" y="4417124"/>
            <a:ext cx="224492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altLang="ru-RU" sz="2400" i="1" kern="0" spc="-150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Мужчины спускают диван по лестнице и кричат др. другу:  «Левее! Выше! Опускай!»</a:t>
            </a:r>
            <a:endParaRPr lang="ru-RU" sz="1600" i="1" spc="-150" dirty="0">
              <a:solidFill>
                <a:srgbClr val="00589A"/>
              </a:solidFill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670778" y="4425609"/>
            <a:ext cx="2124967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sz="2800" kern="0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? </a:t>
            </a:r>
          </a:p>
          <a:p>
            <a:pPr algn="ctr">
              <a:lnSpc>
                <a:spcPts val="2600"/>
              </a:lnSpc>
            </a:pPr>
            <a:r>
              <a:rPr lang="ru-RU" sz="2400" i="1" kern="0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Ваш пример</a:t>
            </a:r>
            <a:endParaRPr lang="ru-RU" sz="1600" i="1" dirty="0">
              <a:solidFill>
                <a:srgbClr val="00589A"/>
              </a:solidFill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24190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6849" y="673662"/>
            <a:ext cx="64924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3.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Средства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и формы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общения: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3837" y="1457417"/>
            <a:ext cx="105722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Коммуникация происходит путём </a:t>
            </a:r>
            <a:r>
              <a:rPr lang="ru-RU" altLang="ru-RU" sz="2400" b="1" kern="0" dirty="0" smtClean="0">
                <a:solidFill>
                  <a:srgbClr val="A5300F"/>
                </a:solidFill>
                <a:latin typeface="Franklin Gothic Book" panose="020B0503020102020204" pitchFamily="34" charset="0"/>
              </a:rPr>
              <a:t>кодирования и декодирования информации </a:t>
            </a:r>
            <a:r>
              <a:rPr lang="ru-RU" altLang="ru-RU" sz="2400" b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с помощью знаковых систем</a:t>
            </a:r>
            <a:endParaRPr lang="ru-RU" b="1" dirty="0">
              <a:solidFill>
                <a:srgbClr val="004D86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852" t="2316" r="253" b="77591"/>
          <a:stretch/>
        </p:blipFill>
        <p:spPr>
          <a:xfrm>
            <a:off x="715108" y="2356338"/>
            <a:ext cx="10832123" cy="996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t="32858" r="12159" b="15392"/>
          <a:stretch/>
        </p:blipFill>
        <p:spPr>
          <a:xfrm>
            <a:off x="756849" y="3438144"/>
            <a:ext cx="10764000" cy="30570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7876033" y="488996"/>
            <a:ext cx="3789820" cy="830997"/>
          </a:xfrm>
          <a:prstGeom prst="rect">
            <a:avLst/>
          </a:prstGeom>
          <a:solidFill>
            <a:srgbClr val="9D200F"/>
          </a:solidFill>
        </p:spPr>
        <p:txBody>
          <a:bodyPr wrap="non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СТРУКТУРА ОБЩЕНИЯ</a:t>
            </a:r>
          </a:p>
          <a:p>
            <a:pPr algn="ctr"/>
            <a:r>
              <a:rPr lang="ru-RU" sz="2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Коммуникативная сторона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Выноска со стрелкой вниз 8"/>
          <p:cNvSpPr/>
          <p:nvPr/>
        </p:nvSpPr>
        <p:spPr>
          <a:xfrm>
            <a:off x="701918" y="2356338"/>
            <a:ext cx="10818931" cy="1464603"/>
          </a:xfrm>
          <a:prstGeom prst="downArrowCallout">
            <a:avLst>
              <a:gd name="adj1" fmla="val 44210"/>
              <a:gd name="adj2" fmla="val 69753"/>
              <a:gd name="adj3" fmla="val 23399"/>
              <a:gd name="adj4" fmla="val 71017"/>
            </a:avLst>
          </a:prstGeom>
          <a:solidFill>
            <a:srgbClr val="6699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/>
            <a:r>
              <a:rPr lang="ru-RU" altLang="ru-RU" sz="4400" b="1" kern="0" spc="600" dirty="0" smtClean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КОММУНИКАТИВНЫЙ </a:t>
            </a:r>
            <a:r>
              <a:rPr lang="ru-RU" altLang="ru-RU" sz="4400" b="1" kern="0" spc="60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АКТ</a:t>
            </a:r>
            <a:endParaRPr lang="ru-RU" sz="3600" b="1" spc="600" dirty="0">
              <a:ln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1925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9758" y="2140094"/>
            <a:ext cx="10726615" cy="4454770"/>
          </a:xfrm>
          <a:prstGeom prst="rect">
            <a:avLst/>
          </a:prstGeom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069728" y="2948987"/>
            <a:ext cx="3739662" cy="0"/>
          </a:xfrm>
          <a:prstGeom prst="line">
            <a:avLst/>
          </a:prstGeom>
          <a:ln w="603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Стрелка вниз 4"/>
          <p:cNvSpPr/>
          <p:nvPr/>
        </p:nvSpPr>
        <p:spPr>
          <a:xfrm>
            <a:off x="530465" y="3288957"/>
            <a:ext cx="398585" cy="298938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l="17158" t="6337" r="14790"/>
          <a:stretch/>
        </p:blipFill>
        <p:spPr>
          <a:xfrm>
            <a:off x="9601200" y="404125"/>
            <a:ext cx="2168770" cy="1682095"/>
          </a:xfrm>
          <a:prstGeom prst="rect">
            <a:avLst/>
          </a:prstGeom>
        </p:spPr>
      </p:pic>
      <p:pic>
        <p:nvPicPr>
          <p:cNvPr id="7172" name="Picture 4" descr="https://equity.uwmedicine.org/wp-content/uploads/2023/04/Bias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27"/>
          <a:stretch/>
        </p:blipFill>
        <p:spPr bwMode="auto">
          <a:xfrm>
            <a:off x="6093065" y="2948987"/>
            <a:ext cx="5253142" cy="29283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/>
          <a:srcRect l="17158" t="6337" r="14790"/>
          <a:stretch/>
        </p:blipFill>
        <p:spPr>
          <a:xfrm>
            <a:off x="7332783" y="378786"/>
            <a:ext cx="2168770" cy="168209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/>
          <a:srcRect l="17158" t="6337" r="14790"/>
          <a:stretch/>
        </p:blipFill>
        <p:spPr>
          <a:xfrm>
            <a:off x="5067299" y="413489"/>
            <a:ext cx="2168770" cy="16820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/>
          <a:srcRect l="17158" t="6337" r="14790"/>
          <a:stretch/>
        </p:blipFill>
        <p:spPr>
          <a:xfrm>
            <a:off x="2798882" y="413489"/>
            <a:ext cx="2168770" cy="168209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/>
          <a:srcRect l="17158" t="6337" r="14790"/>
          <a:stretch/>
        </p:blipFill>
        <p:spPr>
          <a:xfrm>
            <a:off x="530465" y="457999"/>
            <a:ext cx="2168770" cy="1682095"/>
          </a:xfrm>
          <a:prstGeom prst="rect">
            <a:avLst/>
          </a:prstGeom>
        </p:spPr>
      </p:pic>
      <p:pic>
        <p:nvPicPr>
          <p:cNvPr id="7174" name="Picture 6" descr="https://papik.pro/uploads/posts/2023-02/1675612415_papik-pro-p-rech-risunok-12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967"/>
          <a:stretch/>
        </p:blipFill>
        <p:spPr bwMode="auto">
          <a:xfrm>
            <a:off x="8147538" y="3309459"/>
            <a:ext cx="3653989" cy="22074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7818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kills.enbek.kz/users/user_208/courses/images/162547154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505" y="1935899"/>
            <a:ext cx="2776171" cy="22857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сопоставление 3"/>
          <p:cNvSpPr/>
          <p:nvPr/>
        </p:nvSpPr>
        <p:spPr>
          <a:xfrm rot="16200000">
            <a:off x="5346152" y="-4031884"/>
            <a:ext cx="1511422" cy="10890739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06105" y="1151875"/>
            <a:ext cx="3557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anklin Gothic Book" panose="020B0503020102020204" pitchFamily="34" charset="0"/>
              </a:rPr>
              <a:t>Вербальное общение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96555" y="1151875"/>
            <a:ext cx="4067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anklin Gothic Book" panose="020B0503020102020204" pitchFamily="34" charset="0"/>
              </a:rPr>
              <a:t>Н</a:t>
            </a:r>
            <a:r>
              <a:rPr lang="ru-RU" sz="2800" b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anklin Gothic Book" panose="020B0503020102020204" pitchFamily="34" charset="0"/>
              </a:rPr>
              <a:t>евербальное общение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51077" y="2300740"/>
            <a:ext cx="43961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sz="2800" i="1" kern="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жесты </a:t>
            </a:r>
            <a:r>
              <a:rPr lang="ru-RU" altLang="ru-RU" sz="2800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altLang="ru-RU" sz="2800" b="1" kern="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</a:t>
            </a:r>
            <a:r>
              <a:rPr lang="ru-RU" altLang="ru-RU" sz="2800" kern="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- руки)</a:t>
            </a:r>
            <a:endParaRPr lang="ru-RU" altLang="ru-RU" sz="2800" kern="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800" i="1" kern="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мимика </a:t>
            </a:r>
            <a:r>
              <a:rPr lang="ru-RU" sz="2800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800" b="1" kern="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 </a:t>
            </a:r>
            <a:r>
              <a:rPr lang="ru-RU" sz="2800" kern="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- лицо)</a:t>
            </a:r>
            <a:endParaRPr lang="ru-RU" sz="2800" kern="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800" i="1" kern="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пантомимика </a:t>
            </a:r>
            <a:r>
              <a:rPr lang="ru-RU" sz="2800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800" b="1" kern="0" dirty="0" smtClean="0">
                <a:latin typeface="Calibri" panose="020F0502020204030204" pitchFamily="34" charset="0"/>
                <a:cs typeface="Calibri" panose="020F0502020204030204" pitchFamily="34" charset="0"/>
                <a:sym typeface="Webdings" panose="05030102010509060703" pitchFamily="18" charset="2"/>
              </a:rPr>
              <a:t></a:t>
            </a:r>
            <a:r>
              <a:rPr lang="ru-RU" sz="2800" kern="0" dirty="0" smtClean="0">
                <a:latin typeface="Calibri" panose="020F0502020204030204" pitchFamily="34" charset="0"/>
                <a:cs typeface="Calibri" panose="020F0502020204030204" pitchFamily="34" charset="0"/>
                <a:sym typeface="Webdings" panose="05030102010509060703" pitchFamily="18" charset="2"/>
              </a:rPr>
              <a:t>- тело)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98522" y="4379771"/>
            <a:ext cx="508023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800" i="1" kern="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 помощью </a:t>
            </a:r>
            <a:r>
              <a:rPr lang="ru-RU" altLang="ru-RU" sz="2800" i="1" kern="0" dirty="0" smtClean="0">
                <a:solidFill>
                  <a:srgbClr val="004D8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РЕЧИ –</a:t>
            </a:r>
            <a:r>
              <a:rPr lang="ru-RU" altLang="ru-RU" sz="2800" i="1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800" i="1" kern="0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произнесение и написание слов</a:t>
            </a:r>
            <a:endParaRPr lang="ru-RU" dirty="0"/>
          </a:p>
        </p:txBody>
      </p:sp>
      <p:sp>
        <p:nvSpPr>
          <p:cNvPr id="7" name="Плюс 6"/>
          <p:cNvSpPr/>
          <p:nvPr/>
        </p:nvSpPr>
        <p:spPr>
          <a:xfrm>
            <a:off x="8827356" y="3817278"/>
            <a:ext cx="785446" cy="586154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268307" y="4577739"/>
            <a:ext cx="43961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sz="2800" i="1" kern="0" spc="-15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внешний вид</a:t>
            </a:r>
            <a:r>
              <a:rPr lang="ru-RU" sz="2800" b="1" kern="0" spc="-15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  <a:sym typeface="Webdings" panose="05030102010509060703" pitchFamily="18" charset="2"/>
              </a:rPr>
              <a:t> </a:t>
            </a:r>
            <a:endParaRPr lang="ru-RU" altLang="ru-RU" sz="2800" kern="0" spc="-15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800" i="1" kern="0" spc="-15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темп и интонация речи</a:t>
            </a:r>
            <a:endParaRPr lang="ru-RU" sz="2800" kern="0" spc="-15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800" i="1" kern="0" spc="-150" dirty="0" smtClean="0">
                <a:solidFill>
                  <a:srgbClr val="00589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расположение собеседника в пространстве</a:t>
            </a:r>
            <a:endParaRPr lang="ru-RU" sz="2000" spc="-15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852" y="4484780"/>
            <a:ext cx="10890740" cy="21096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656492" y="4577739"/>
            <a:ext cx="10890741" cy="1940292"/>
          </a:xfrm>
          <a:prstGeom prst="roundRect">
            <a:avLst/>
          </a:prstGeom>
          <a:noFill/>
          <a:ln w="98425">
            <a:solidFill>
              <a:srgbClr val="A5300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20" name="Picture 4" descr="https://cdn.vanderbilt.edu/vu-news/files/20190417223420/Think_before_speak_illustrati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799" y="2474140"/>
            <a:ext cx="4938049" cy="35271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921824" y="397564"/>
            <a:ext cx="4310795" cy="646331"/>
          </a:xfrm>
          <a:prstGeom prst="rect">
            <a:avLst/>
          </a:prstGeom>
          <a:solidFill>
            <a:srgbClr val="669900"/>
          </a:solidFill>
        </p:spPr>
        <p:txBody>
          <a:bodyPr wrap="none">
            <a:spAutoFit/>
          </a:bodyPr>
          <a:lstStyle/>
          <a:p>
            <a:r>
              <a:rPr lang="ru-RU" altLang="ru-RU" sz="3600" b="1" i="1" u="sng" kern="0" spc="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Виды общения:</a:t>
            </a:r>
            <a:endParaRPr lang="ru-RU" sz="2400" b="1" spc="600" dirty="0"/>
          </a:p>
        </p:txBody>
      </p:sp>
    </p:spTree>
    <p:extLst>
      <p:ext uri="{BB962C8B-B14F-4D97-AF65-F5344CB8AC3E}">
        <p14:creationId xmlns="" xmlns:p14="http://schemas.microsoft.com/office/powerpoint/2010/main" val="758083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9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339" y="740713"/>
            <a:ext cx="72362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i="1" kern="0" spc="-15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4. </a:t>
            </a:r>
            <a:r>
              <a:rPr lang="ru-RU" altLang="ru-RU" sz="3600" b="1" i="1" u="sng" kern="0" spc="-15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Общение </a:t>
            </a:r>
            <a:r>
              <a:rPr lang="ru-RU" altLang="ru-RU" sz="3600" b="1" i="1" u="sng" kern="0" spc="-15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как обмен </a:t>
            </a:r>
            <a:r>
              <a:rPr lang="ru-RU" altLang="ru-RU" sz="3600" b="1" i="1" u="sng" kern="0" spc="-15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информацией:</a:t>
            </a:r>
            <a:endParaRPr lang="ru-RU" sz="2400" b="1" u="sng" spc="-150" dirty="0">
              <a:solidFill>
                <a:srgbClr val="33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48861" y="1681331"/>
            <a:ext cx="101990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rgbClr val="9D200F"/>
                </a:solidFill>
                <a:latin typeface="Franklin Gothic Book" panose="020B0503020102020204" pitchFamily="34" charset="0"/>
              </a:rPr>
              <a:t>Коммуникативная функция </a:t>
            </a:r>
            <a:r>
              <a:rPr lang="ru-RU" altLang="ru-RU" sz="2400" b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общения заключается </a:t>
            </a:r>
            <a:r>
              <a:rPr lang="ru-RU" altLang="ru-RU" sz="2400" b="1" kern="0" dirty="0" smtClean="0">
                <a:solidFill>
                  <a:srgbClr val="9D200F"/>
                </a:solidFill>
                <a:latin typeface="Franklin Gothic Book" panose="020B0503020102020204" pitchFamily="34" charset="0"/>
              </a:rPr>
              <a:t>в обмене информацией </a:t>
            </a:r>
            <a:r>
              <a:rPr lang="ru-RU" altLang="ru-RU" sz="24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(</a:t>
            </a:r>
            <a:r>
              <a:rPr lang="ru-RU" altLang="ru-RU" sz="2400" i="1" kern="0" dirty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знаниями, идеями, мыслями, убеждениями), </a:t>
            </a:r>
            <a:r>
              <a:rPr lang="ru-RU" altLang="ru-RU" sz="2400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а </a:t>
            </a:r>
            <a:r>
              <a:rPr lang="ru-RU" altLang="ru-RU" sz="2400" kern="0" dirty="0">
                <a:solidFill>
                  <a:srgbClr val="004D86"/>
                </a:solidFill>
                <a:latin typeface="Franklin Gothic Book" panose="020B0503020102020204" pitchFamily="34" charset="0"/>
              </a:rPr>
              <a:t>также </a:t>
            </a:r>
            <a:r>
              <a:rPr lang="ru-RU" altLang="ru-RU" sz="2400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                                                            </a:t>
            </a:r>
            <a:r>
              <a:rPr lang="ru-RU" altLang="ru-RU" sz="2400" b="1" kern="0" dirty="0" smtClean="0">
                <a:solidFill>
                  <a:srgbClr val="A5300F"/>
                </a:solidFill>
                <a:latin typeface="Franklin Gothic Book" panose="020B0503020102020204" pitchFamily="34" charset="0"/>
              </a:rPr>
              <a:t>в</a:t>
            </a:r>
            <a:r>
              <a:rPr lang="ru-RU" altLang="ru-RU" sz="2400" b="1" kern="0" dirty="0" smtClean="0">
                <a:solidFill>
                  <a:srgbClr val="9D200F"/>
                </a:solidFill>
                <a:latin typeface="Franklin Gothic Book" panose="020B0503020102020204" pitchFamily="34" charset="0"/>
              </a:rPr>
              <a:t> </a:t>
            </a:r>
            <a:r>
              <a:rPr lang="ru-RU" altLang="ru-RU" sz="2400" b="1" kern="0" dirty="0">
                <a:solidFill>
                  <a:srgbClr val="9D200F"/>
                </a:solidFill>
                <a:latin typeface="Franklin Gothic Book" panose="020B0503020102020204" pitchFamily="34" charset="0"/>
              </a:rPr>
              <a:t>её интерпретации</a:t>
            </a:r>
            <a:r>
              <a:rPr lang="ru-RU" altLang="ru-RU" sz="2400" b="1" kern="0" dirty="0">
                <a:solidFill>
                  <a:srgbClr val="A5300F"/>
                </a:solidFill>
                <a:latin typeface="Franklin Gothic Book" panose="020B0503020102020204" pitchFamily="34" charset="0"/>
              </a:rPr>
              <a:t>, </a:t>
            </a:r>
            <a:r>
              <a:rPr lang="ru-RU" altLang="ru-RU" sz="2400" b="1" kern="0" dirty="0">
                <a:solidFill>
                  <a:srgbClr val="9D200F"/>
                </a:solidFill>
                <a:latin typeface="Franklin Gothic Book" panose="020B0503020102020204" pitchFamily="34" charset="0"/>
              </a:rPr>
              <a:t>развитии и уточнении</a:t>
            </a:r>
            <a:endParaRPr lang="ru-RU" dirty="0">
              <a:solidFill>
                <a:srgbClr val="9D200F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t="21763" b="5425"/>
          <a:stretch/>
        </p:blipFill>
        <p:spPr>
          <a:xfrm>
            <a:off x="726339" y="3833446"/>
            <a:ext cx="10621599" cy="2603942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233852" y="4355756"/>
            <a:ext cx="2700000" cy="0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233852" y="4730894"/>
            <a:ext cx="4104000" cy="0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233852" y="5551509"/>
            <a:ext cx="4104000" cy="0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233852" y="5973539"/>
            <a:ext cx="2088000" cy="0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4" name="Picture 4" descr="https://thumbs.dreamstime.com/b/wall-286611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39" y="2076445"/>
            <a:ext cx="2359738" cy="1849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s://avatars.dzeninfra.ru/get-zen_doc/4481244/pub_6502ff47ca23a50aee674fd3_6503712d83da7d6c658cb519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065" y="2099319"/>
            <a:ext cx="2541377" cy="1803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8047555" y="495716"/>
            <a:ext cx="3789820" cy="830997"/>
          </a:xfrm>
          <a:prstGeom prst="rect">
            <a:avLst/>
          </a:prstGeom>
          <a:solidFill>
            <a:srgbClr val="9D200F"/>
          </a:solidFill>
        </p:spPr>
        <p:txBody>
          <a:bodyPr wrap="non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СТРУКТУРА ОБЩЕНИЯ</a:t>
            </a:r>
          </a:p>
          <a:p>
            <a:pPr algn="ctr"/>
            <a:r>
              <a:rPr lang="ru-RU" sz="2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Коммуникативная сторона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8861" y="3303689"/>
            <a:ext cx="4990469" cy="553998"/>
          </a:xfrm>
          <a:prstGeom prst="rect">
            <a:avLst/>
          </a:prstGeom>
          <a:solidFill>
            <a:srgbClr val="669900"/>
          </a:solidFill>
        </p:spPr>
        <p:txBody>
          <a:bodyPr wrap="none">
            <a:spAutoFit/>
          </a:bodyPr>
          <a:lstStyle/>
          <a:p>
            <a:r>
              <a:rPr lang="ru-RU" altLang="ru-RU" sz="3000" i="1" u="sng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Коммуникативные барьеры:</a:t>
            </a:r>
            <a:endParaRPr lang="ru-RU" sz="30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4956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7548" y="705544"/>
            <a:ext cx="6974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5.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Общение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как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взаимодействие: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pic>
        <p:nvPicPr>
          <p:cNvPr id="3" name="Picture 3" descr="https://slg.ucoz.ru/novosti/neznaika2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64934" y="1886886"/>
            <a:ext cx="1994565" cy="390976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79574" y="1639274"/>
            <a:ext cx="6586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kern="0" dirty="0" smtClean="0">
                <a:solidFill>
                  <a:srgbClr val="9D200F"/>
                </a:solidFill>
                <a:latin typeface="Franklin Gothic Book" panose="020B0503020102020204" pitchFamily="34" charset="0"/>
              </a:rPr>
              <a:t>Задание: </a:t>
            </a:r>
            <a:r>
              <a:rPr lang="ru-RU" altLang="ru-RU" sz="2800" kern="0" dirty="0" smtClean="0">
                <a:latin typeface="Franklin Gothic Book" panose="020B0503020102020204" pitchFamily="34" charset="0"/>
              </a:rPr>
              <a:t>проанализируйте ситуацию.       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42756" y="4362437"/>
            <a:ext cx="70672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2800" kern="0" dirty="0">
                <a:latin typeface="Franklin Gothic Book" panose="020B0503020102020204" pitchFamily="34" charset="0"/>
              </a:rPr>
              <a:t>Можно ли утверждать, что общение состоялось?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42756" y="2616135"/>
            <a:ext cx="682688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6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Ученик после урока отдаёт учителю труда инструмент, которым он работал, а учитель кладёт его в шкаф. </a:t>
            </a:r>
            <a:endParaRPr lang="ru-RU" sz="26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82794" y="5504113"/>
            <a:ext cx="7455767" cy="9158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ru-RU" altLang="ru-RU" sz="32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Общение выступает как </a:t>
            </a:r>
            <a:r>
              <a:rPr lang="ru-RU" altLang="ru-RU" sz="3200" b="1" i="1" kern="0" dirty="0" smtClean="0">
                <a:solidFill>
                  <a:srgbClr val="9D200F"/>
                </a:solidFill>
                <a:latin typeface="Franklin Gothic Book" panose="020B0503020102020204" pitchFamily="34" charset="0"/>
              </a:rPr>
              <a:t>межличностное взаимодействие</a:t>
            </a:r>
            <a:endParaRPr lang="ru-RU" sz="2000" b="1" i="1" dirty="0">
              <a:solidFill>
                <a:srgbClr val="9D200F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82794" y="2491428"/>
            <a:ext cx="7146806" cy="1542075"/>
          </a:xfrm>
          <a:prstGeom prst="roundRect">
            <a:avLst/>
          </a:prstGeom>
          <a:noFill/>
          <a:ln w="98425">
            <a:solidFill>
              <a:srgbClr val="A5300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93241" y="488996"/>
            <a:ext cx="3355406" cy="830997"/>
          </a:xfrm>
          <a:prstGeom prst="rect">
            <a:avLst/>
          </a:prstGeom>
          <a:solidFill>
            <a:srgbClr val="9D200F"/>
          </a:solidFill>
        </p:spPr>
        <p:txBody>
          <a:bodyPr wrap="non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СТРУКТУРА ОБЩЕНИЯ</a:t>
            </a:r>
          </a:p>
          <a:p>
            <a:pPr algn="ctr"/>
            <a:r>
              <a:rPr lang="ru-RU" sz="2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Интерактивная сторона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38563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s://pandia.ru/text/85/475/images/img3_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548" y="1894989"/>
            <a:ext cx="2646100" cy="404858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47548" y="705544"/>
            <a:ext cx="6974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5.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Общение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как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взаимодействие: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74929" y="2780674"/>
            <a:ext cx="5871279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ru-RU" sz="3000" b="1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Интеракция</a:t>
            </a:r>
            <a:r>
              <a:rPr lang="ru-RU" sz="3000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 – </a:t>
            </a:r>
            <a:r>
              <a:rPr lang="ru-RU" sz="30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совокупность связей и взаимовлияний людей, складывающихся в их совместной деятельности</a:t>
            </a:r>
            <a:endParaRPr lang="ru-RU" sz="30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 l="2516" t="63157" r="1655" b="9534"/>
          <a:stretch/>
        </p:blipFill>
        <p:spPr>
          <a:xfrm>
            <a:off x="2748626" y="4915975"/>
            <a:ext cx="9022080" cy="157071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98706" y="1650776"/>
            <a:ext cx="90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Интерактивная сторона общения </a:t>
            </a:r>
            <a:r>
              <a:rPr lang="ru-RU" sz="2400" i="1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Arial" pitchFamily="34" charset="0"/>
              </a:rPr>
              <a:t>проявляется</a:t>
            </a:r>
            <a:r>
              <a:rPr lang="ru-RU" sz="2400" i="1" dirty="0" smtClean="0">
                <a:latin typeface="Franklin Gothic Book" panose="020B0503020102020204" pitchFamily="34" charset="0"/>
                <a:cs typeface="Arial" pitchFamily="34" charset="0"/>
              </a:rPr>
              <a:t> во взаимодействии участников, осуществлении совместной деятельности</a:t>
            </a:r>
            <a:endParaRPr lang="ru-RU" sz="1600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843196" y="5389262"/>
            <a:ext cx="7596000" cy="0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843196" y="5943575"/>
            <a:ext cx="4536000" cy="0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8093241" y="488996"/>
            <a:ext cx="3355406" cy="830997"/>
          </a:xfrm>
          <a:prstGeom prst="rect">
            <a:avLst/>
          </a:prstGeom>
          <a:solidFill>
            <a:srgbClr val="9D200F"/>
          </a:solidFill>
        </p:spPr>
        <p:txBody>
          <a:bodyPr wrap="non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СТРУКТУРА ОБЩЕНИЯ</a:t>
            </a:r>
          </a:p>
          <a:p>
            <a:pPr algn="ctr"/>
            <a:r>
              <a:rPr lang="ru-RU" sz="2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Интерактивная сторона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456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8411" y="538372"/>
            <a:ext cx="9479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868363" algn="l"/>
              </a:tabLst>
            </a:pPr>
            <a:r>
              <a:rPr lang="ru-RU" sz="3200" u="sng" spc="3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Взаимодействие </a:t>
            </a:r>
            <a:r>
              <a:rPr lang="ru-RU" sz="3200" u="sng" spc="3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включает </a:t>
            </a:r>
            <a:r>
              <a:rPr lang="ru-RU" sz="3200" b="1" i="1" u="sng" spc="3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два компонента</a:t>
            </a:r>
            <a:r>
              <a:rPr lang="ru-RU" sz="3200" u="sng" spc="3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:</a:t>
            </a:r>
          </a:p>
        </p:txBody>
      </p:sp>
      <p:sp>
        <p:nvSpPr>
          <p:cNvPr id="3" name="Штриховая стрелка вправо 2"/>
          <p:cNvSpPr/>
          <p:nvPr/>
        </p:nvSpPr>
        <p:spPr>
          <a:xfrm rot="5400000">
            <a:off x="3135900" y="1188613"/>
            <a:ext cx="442452" cy="619432"/>
          </a:xfrm>
          <a:prstGeom prst="stripedRightArrow">
            <a:avLst>
              <a:gd name="adj1" fmla="val 50000"/>
              <a:gd name="adj2" fmla="val 40385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Штриховая стрелка вправо 3"/>
          <p:cNvSpPr/>
          <p:nvPr/>
        </p:nvSpPr>
        <p:spPr>
          <a:xfrm rot="5400000">
            <a:off x="8237465" y="1188613"/>
            <a:ext cx="442452" cy="619432"/>
          </a:xfrm>
          <a:prstGeom prst="stripedRightArrow">
            <a:avLst>
              <a:gd name="adj1" fmla="val 50000"/>
              <a:gd name="adj2" fmla="val 40385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70633" y="1927471"/>
            <a:ext cx="3384000" cy="690905"/>
          </a:xfrm>
          <a:prstGeom prst="roundRect">
            <a:avLst>
              <a:gd name="adj" fmla="val 319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spc="600" dirty="0" smtClean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Book" panose="020B0503020102020204" pitchFamily="34" charset="0"/>
              </a:rPr>
              <a:t>ВНУТРЕННИЙ</a:t>
            </a:r>
            <a:endParaRPr lang="ru-RU" sz="2800" b="1" spc="600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72198" y="1922635"/>
            <a:ext cx="3384000" cy="690905"/>
          </a:xfrm>
          <a:prstGeom prst="roundRect">
            <a:avLst>
              <a:gd name="adj" fmla="val 319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spc="600" dirty="0" smtClean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Book" panose="020B0503020102020204" pitchFamily="34" charset="0"/>
              </a:rPr>
              <a:t>ВНЕШНИЙ</a:t>
            </a:r>
            <a:endParaRPr lang="ru-RU" sz="2800" b="1" spc="600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83455" y="2825188"/>
            <a:ext cx="3384000" cy="1759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sng" strike="noStrike" kern="0" cap="none" spc="0" normalizeH="0" baseline="0" noProof="0" dirty="0" smtClean="0">
                <a:ln>
                  <a:noFill/>
                </a:ln>
                <a:solidFill>
                  <a:srgbClr val="004D86"/>
                </a:solidFill>
                <a:effectLst/>
                <a:uLnTx/>
                <a:uFillTx/>
                <a:latin typeface="Franklin Gothic Book" panose="020B0503020102020204" pitchFamily="34" charset="0"/>
                <a:cs typeface="Arial" pitchFamily="34" charset="0"/>
              </a:rPr>
              <a:t>регламентированный  порядок действий</a:t>
            </a:r>
            <a:r>
              <a:rPr kumimoji="0" lang="ru-RU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004D86"/>
                </a:solidFill>
                <a:effectLst/>
                <a:uLnTx/>
                <a:uFillTx/>
                <a:latin typeface="Franklin Gothic Book" panose="020B0503020102020204" pitchFamily="34" charset="0"/>
                <a:cs typeface="Arial" pitchFamily="34" charset="0"/>
              </a:rPr>
              <a:t>              в каждой конкретной ситуации,                          т.е. этикет общения</a:t>
            </a:r>
            <a:endParaRPr kumimoji="0" lang="ru-RU" sz="1800" b="0" i="1" u="none" strike="noStrike" kern="0" cap="none" spc="0" normalizeH="0" baseline="0" noProof="0" dirty="0" smtClean="0">
              <a:ln>
                <a:noFill/>
              </a:ln>
              <a:solidFill>
                <a:srgbClr val="004D86"/>
              </a:solidFill>
              <a:effectLst/>
              <a:uLnTx/>
              <a:uFillTx/>
              <a:latin typeface="Franklin Gothic Book" panose="020B0503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642595" y="2692873"/>
            <a:ext cx="38432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sng" strike="noStrike" kern="0" cap="none" spc="0" normalizeH="0" baseline="0" noProof="0" dirty="0" smtClean="0">
                <a:ln>
                  <a:noFill/>
                </a:ln>
                <a:solidFill>
                  <a:srgbClr val="004D86"/>
                </a:solidFill>
                <a:effectLst/>
                <a:uLnTx/>
                <a:uFillTx/>
                <a:latin typeface="Franklin Gothic Book" panose="020B0503020102020204" pitchFamily="34" charset="0"/>
                <a:cs typeface="Arial" pitchFamily="34" charset="0"/>
              </a:rPr>
              <a:t>люди удовлетворяют</a:t>
            </a:r>
            <a:r>
              <a:rPr kumimoji="0" lang="ru-RU" sz="2400" b="0" i="1" u="sng" strike="noStrike" kern="0" cap="none" spc="0" normalizeH="0" noProof="0" dirty="0" smtClean="0">
                <a:ln>
                  <a:noFill/>
                </a:ln>
                <a:solidFill>
                  <a:srgbClr val="004D86"/>
                </a:solidFill>
                <a:effectLst/>
                <a:uLnTx/>
                <a:uFillTx/>
                <a:latin typeface="Franklin Gothic Book" panose="020B0503020102020204" pitchFamily="34" charset="0"/>
                <a:cs typeface="Arial" pitchFamily="34" charset="0"/>
              </a:rPr>
              <a:t> потребности </a:t>
            </a:r>
            <a:r>
              <a:rPr kumimoji="0" lang="ru-RU" sz="2400" b="0" i="1" u="sng" strike="noStrike" kern="0" cap="none" spc="0" normalizeH="0" baseline="0" noProof="0" dirty="0" smtClean="0">
                <a:ln>
                  <a:noFill/>
                </a:ln>
                <a:solidFill>
                  <a:srgbClr val="004D86"/>
                </a:solidFill>
                <a:effectLst/>
                <a:uLnTx/>
                <a:uFillTx/>
                <a:latin typeface="Franklin Gothic Book" panose="020B0503020102020204" pitchFamily="34" charset="0"/>
                <a:cs typeface="Arial" pitchFamily="34" charset="0"/>
              </a:rPr>
              <a:t>для поддержания психического равновесия</a:t>
            </a:r>
            <a:endParaRPr kumimoji="0" lang="ru-RU" sz="1800" b="0" i="1" u="sng" strike="noStrike" kern="0" cap="none" spc="0" normalizeH="0" baseline="0" noProof="0" dirty="0" smtClean="0">
              <a:ln>
                <a:noFill/>
              </a:ln>
              <a:solidFill>
                <a:srgbClr val="004D86"/>
              </a:solidFill>
              <a:effectLst/>
              <a:uLnTx/>
              <a:uFillTx/>
              <a:latin typeface="Franklin Gothic Book" panose="020B0503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36677" y="4450128"/>
            <a:ext cx="5528603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68363" algn="l"/>
              </a:tabLst>
              <a:defRPr/>
            </a:pPr>
            <a:r>
              <a:rPr kumimoji="0" lang="ru-RU" sz="2200" b="0" i="0" u="sng" strike="noStrike" kern="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Примеры подобных потребностей:</a:t>
            </a:r>
          </a:p>
          <a:p>
            <a:pPr marL="342900" marR="0" lvl="0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>
                <a:tab pos="868363" algn="l"/>
              </a:tabLst>
              <a:defRPr/>
            </a:pPr>
            <a:r>
              <a:rPr kumimoji="0" lang="ru-RU" sz="2200" b="0" i="0" u="none" strike="noStrike" kern="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потребность в определении своей социальной принадлежности и статуса;</a:t>
            </a:r>
          </a:p>
          <a:p>
            <a:pPr marL="342900" marR="0" lvl="0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>
                <a:tab pos="868363" algn="l"/>
              </a:tabLst>
              <a:defRPr/>
            </a:pPr>
            <a:r>
              <a:rPr kumimoji="0" lang="ru-RU" sz="2200" b="0" i="0" u="none" strike="noStrike" kern="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потребность в поддержании хороших отношений</a:t>
            </a:r>
            <a:endParaRPr kumimoji="0" lang="ru-RU" sz="2200" b="0" i="0" u="none" strike="noStrike" kern="0" cap="none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https://www.eduportal44.ru/Galich_R/chs/%D0%9F%D1%80%D0%BE%D0%B5%D0%BA%D1%82%20%D0%BF%D0%B5%D1%80%D0%B5%D1%85%D0%BE%D0%B4%D0%B0%20%D1%88%D0%BA%D0%BE%D0%BB%D1%8B%20%D0%B2%20%D1%8D%D1%84%D1%84%D0%B5%D0%BA%D1%82%D0%B8%D0%B2%D0%BD%D1%8B%D0%B9%20%D1%80%D0%B5%D0%B6%D0%B8%D0%BC%20%D1%80%D0%B0%D0%B1%D0%BE%D1%82%D1%8B/SiteAssets/SitePages/%D0%94%D0%BE%D0%BC%D0%B0%D1%88%D0%BD%D1%8F%D1%8F/head_beratung-1024x66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301" b="9178"/>
          <a:stretch/>
        </p:blipFill>
        <p:spPr bwMode="auto">
          <a:xfrm>
            <a:off x="1722631" y="4584644"/>
            <a:ext cx="3480003" cy="18986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532382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2771" y="506812"/>
            <a:ext cx="70729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u="sng" spc="3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Взаимодействие как процесс</a:t>
            </a:r>
          </a:p>
        </p:txBody>
      </p:sp>
      <p:sp>
        <p:nvSpPr>
          <p:cNvPr id="3" name="Штриховая стрелка вправо 2"/>
          <p:cNvSpPr/>
          <p:nvPr/>
        </p:nvSpPr>
        <p:spPr>
          <a:xfrm rot="5400000">
            <a:off x="3135900" y="1136023"/>
            <a:ext cx="442452" cy="619432"/>
          </a:xfrm>
          <a:prstGeom prst="stripedRightArrow">
            <a:avLst>
              <a:gd name="adj1" fmla="val 50000"/>
              <a:gd name="adj2" fmla="val 40385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Штриховая стрелка вправо 3"/>
          <p:cNvSpPr/>
          <p:nvPr/>
        </p:nvSpPr>
        <p:spPr>
          <a:xfrm rot="5400000">
            <a:off x="8237465" y="1136023"/>
            <a:ext cx="442452" cy="619432"/>
          </a:xfrm>
          <a:prstGeom prst="stripedRightArrow">
            <a:avLst>
              <a:gd name="adj1" fmla="val 50000"/>
              <a:gd name="adj2" fmla="val 40385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55126" y="1781529"/>
            <a:ext cx="3204000" cy="828000"/>
          </a:xfrm>
          <a:prstGeom prst="roundRect">
            <a:avLst>
              <a:gd name="adj" fmla="val 319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spc="600" dirty="0" smtClean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Book" panose="020B0503020102020204" pitchFamily="34" charset="0"/>
              </a:rPr>
              <a:t>ФИЗИЧЕСКИЙ КОНТАКТ</a:t>
            </a:r>
            <a:endParaRPr lang="ru-RU" sz="2600" b="1" spc="600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967569" y="1780071"/>
            <a:ext cx="3204000" cy="828000"/>
          </a:xfrm>
          <a:prstGeom prst="roundRect">
            <a:avLst>
              <a:gd name="adj" fmla="val 319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spc="600" dirty="0" smtClean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Book" panose="020B0503020102020204" pitchFamily="34" charset="0"/>
              </a:rPr>
              <a:t>ДУХОВНЫЙ КОНТАКТ</a:t>
            </a:r>
            <a:endParaRPr lang="ru-RU" sz="2600" b="1" spc="600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  <p:sp>
        <p:nvSpPr>
          <p:cNvPr id="7" name="Штриховая стрелка вправо 6"/>
          <p:cNvSpPr/>
          <p:nvPr/>
        </p:nvSpPr>
        <p:spPr>
          <a:xfrm rot="5400000">
            <a:off x="7395060" y="2642071"/>
            <a:ext cx="442452" cy="619432"/>
          </a:xfrm>
          <a:prstGeom prst="stripedRightArrow">
            <a:avLst>
              <a:gd name="adj1" fmla="val 50000"/>
              <a:gd name="adj2" fmla="val 40385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5400000">
            <a:off x="9381944" y="2632687"/>
            <a:ext cx="442452" cy="619432"/>
          </a:xfrm>
          <a:prstGeom prst="stripedRightArrow">
            <a:avLst>
              <a:gd name="adj1" fmla="val 50000"/>
              <a:gd name="adj2" fmla="val 40385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726531" y="3184809"/>
            <a:ext cx="2041876" cy="71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Вербальная форма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666270" y="3173013"/>
            <a:ext cx="2288959" cy="712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Невербальная форма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05104" y="4278604"/>
            <a:ext cx="49027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Формы взаимодействия:</a:t>
            </a:r>
            <a:endParaRPr lang="ru-RU" sz="3200" u="sng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48904" y="4966577"/>
            <a:ext cx="4023496" cy="46800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3200" i="1" u="none" strike="noStrike" kern="0" cap="none" spc="600" normalizeH="0" baseline="0" noProof="0" dirty="0" smtClean="0">
                <a:ln>
                  <a:noFill/>
                </a:ln>
                <a:solidFill>
                  <a:srgbClr val="004D86"/>
                </a:solidFill>
                <a:effectLst/>
                <a:uLnTx/>
                <a:uFillTx/>
                <a:latin typeface="Franklin Gothic Book" panose="020B0503020102020204" pitchFamily="34" charset="0"/>
                <a:cs typeface="Calibri" panose="020F0502020204030204" pitchFamily="34" charset="0"/>
              </a:rPr>
              <a:t>кооперация</a:t>
            </a:r>
            <a:endParaRPr kumimoji="0" lang="ru-RU" sz="2400" i="1" u="none" strike="noStrike" kern="0" cap="none" spc="600" normalizeH="0" baseline="0" noProof="0" dirty="0" smtClean="0">
              <a:ln>
                <a:noFill/>
              </a:ln>
              <a:solidFill>
                <a:srgbClr val="004D86"/>
              </a:solidFill>
              <a:effectLst/>
              <a:uLnTx/>
              <a:uFillTx/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48904" y="5489797"/>
            <a:ext cx="4644820" cy="46800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3200" i="1" kern="0" spc="600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конкуренция</a:t>
            </a:r>
            <a:endParaRPr kumimoji="0" lang="ru-RU" sz="2400" i="1" u="none" strike="noStrike" kern="0" cap="none" spc="600" normalizeH="0" baseline="0" noProof="0" dirty="0" smtClean="0">
              <a:ln>
                <a:noFill/>
              </a:ln>
              <a:solidFill>
                <a:srgbClr val="004D86"/>
              </a:solidFill>
              <a:effectLst/>
              <a:uLnTx/>
              <a:uFillTx/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https://coolsen.ru/wp-content/uploads/2021/12/54-20211207_133027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6404"/>
            <a:ext cx="3666842" cy="2566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otvet.imgsmail.ru/download/u_0ec8d972b20162b53181408e9ac86e11_80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4229486"/>
            <a:ext cx="4762500" cy="2362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748904" y="6013017"/>
            <a:ext cx="4644820" cy="46800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3200" i="1" kern="0" spc="600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конфликт</a:t>
            </a:r>
            <a:endParaRPr kumimoji="0" lang="ru-RU" sz="2400" i="1" u="none" strike="noStrike" kern="0" cap="none" spc="600" normalizeH="0" baseline="0" noProof="0" dirty="0" smtClean="0">
              <a:ln>
                <a:noFill/>
              </a:ln>
              <a:solidFill>
                <a:srgbClr val="004D86"/>
              </a:solidFill>
              <a:effectLst/>
              <a:uLnTx/>
              <a:uFillTx/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pic>
        <p:nvPicPr>
          <p:cNvPr id="13316" name="Picture 4" descr="https://kartinki.pics/uploads/posts/2022-12/1670434337_20-kartinkin-net-p-konflikt-kartinki-dlya-prezentatsii-pinter-2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42" t="21372" r="1042" b="9350"/>
          <a:stretch/>
        </p:blipFill>
        <p:spPr bwMode="auto">
          <a:xfrm>
            <a:off x="3735941" y="2867914"/>
            <a:ext cx="3039334" cy="14880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567595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35891" y="506812"/>
            <a:ext cx="4906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u="sng" spc="3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Типы собеседников:</a:t>
            </a:r>
            <a:endParaRPr lang="ru-RU" sz="3600" u="sng" spc="3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18635" y="1199358"/>
            <a:ext cx="71321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3600" i="1" kern="0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 д</a:t>
            </a:r>
            <a:r>
              <a:rPr kumimoji="0" lang="ru-RU" sz="3600" i="1" u="none" strike="noStrike" kern="0" cap="none" normalizeH="0" baseline="0" noProof="0" dirty="0" err="1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Franklin Gothic Book" panose="020B0503020102020204" pitchFamily="34" charset="0"/>
                <a:cs typeface="Calibri" panose="020F0502020204030204" pitchFamily="34" charset="0"/>
              </a:rPr>
              <a:t>оминантный</a:t>
            </a:r>
            <a:r>
              <a:rPr kumimoji="0" lang="ru-RU" sz="3600" i="1" u="none" strike="noStrike" kern="0" cap="none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Franklin Gothic Book" panose="020B0503020102020204" pitchFamily="34" charset="0"/>
                <a:cs typeface="Calibri" panose="020F0502020204030204" pitchFamily="34" charset="0"/>
              </a:rPr>
              <a:t> и недоминантный</a:t>
            </a:r>
            <a:endParaRPr kumimoji="0" lang="ru-RU" sz="2800" i="1" u="none" strike="noStrike" kern="0" cap="none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3205" t="5400" r="2245" b="65320"/>
          <a:stretch/>
        </p:blipFill>
        <p:spPr>
          <a:xfrm>
            <a:off x="726832" y="1852923"/>
            <a:ext cx="10656276" cy="175782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60101" y="3853322"/>
            <a:ext cx="3458308" cy="523220"/>
          </a:xfrm>
          <a:prstGeom prst="rect">
            <a:avLst/>
          </a:prstGeom>
          <a:solidFill>
            <a:srgbClr val="9D200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cs typeface="Arial" pitchFamily="34" charset="0"/>
              </a:rPr>
              <a:t>Стратегия общения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0614" y="4550324"/>
            <a:ext cx="3754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Доминантный собеседник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99605" y="4550324"/>
            <a:ext cx="3995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Недоминантный </a:t>
            </a:r>
            <a:r>
              <a:rPr lang="ru-RU" sz="24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собеседник</a:t>
            </a:r>
            <a:endParaRPr lang="ru-RU" sz="24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0614" y="5085722"/>
            <a:ext cx="5427785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бесцеремонность и неумение слушать требуют держаться уверенно с ним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  <a:p>
            <a:pPr marL="342900" lvl="0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не выходить из себя</a:t>
            </a:r>
          </a:p>
          <a:p>
            <a:pPr marL="342900" lvl="0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не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перебивать его, не высмеивать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  <a:p>
            <a:pPr marL="342900" lvl="0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проявлять такт и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терпение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99605" y="5085722"/>
            <a:ext cx="4595446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чаще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хвалить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,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подбадривать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,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поощрять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дать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почувствовать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, что он сам в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состоянии 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принять решение </a:t>
            </a:r>
          </a:p>
        </p:txBody>
      </p:sp>
    </p:spTree>
    <p:extLst>
      <p:ext uri="{BB962C8B-B14F-4D97-AF65-F5344CB8AC3E}">
        <p14:creationId xmlns="" xmlns:p14="http://schemas.microsoft.com/office/powerpoint/2010/main" val="2614429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35891" y="506812"/>
            <a:ext cx="4906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u="sng" spc="3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Типы собеседников:</a:t>
            </a:r>
            <a:endParaRPr lang="ru-RU" sz="3600" u="sng" spc="3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4142" y="1317602"/>
            <a:ext cx="71321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3600" i="1" kern="0" dirty="0">
                <a:solidFill>
                  <a:srgbClr val="C00000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 </a:t>
            </a:r>
            <a:r>
              <a:rPr lang="ru-RU" sz="3600" i="1" kern="0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м</a:t>
            </a:r>
            <a:r>
              <a:rPr kumimoji="0" lang="ru-RU" sz="3600" i="1" u="none" strike="noStrike" kern="0" cap="none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3020102020204" pitchFamily="34" charset="0"/>
                <a:cs typeface="Calibri" panose="020F0502020204030204" pitchFamily="34" charset="0"/>
              </a:rPr>
              <a:t>обильный и ригидный</a:t>
            </a:r>
            <a:endParaRPr kumimoji="0" lang="ru-RU" sz="2800" i="1" u="none" strike="noStrike" kern="0" cap="none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3131" t="34161" r="3279" b="35713"/>
          <a:stretch/>
        </p:blipFill>
        <p:spPr>
          <a:xfrm>
            <a:off x="738555" y="2005281"/>
            <a:ext cx="10785230" cy="166467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025640" y="3896759"/>
            <a:ext cx="3458308" cy="523220"/>
          </a:xfrm>
          <a:prstGeom prst="rect">
            <a:avLst/>
          </a:prstGeom>
          <a:solidFill>
            <a:srgbClr val="9D200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cs typeface="Arial" pitchFamily="34" charset="0"/>
              </a:rPr>
              <a:t>Стратегия общения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08184" y="4680669"/>
            <a:ext cx="35221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Мобильный </a:t>
            </a:r>
            <a:r>
              <a:rPr lang="ru-RU" sz="24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собеседник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95292" y="4646781"/>
            <a:ext cx="31085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Ригидный собеседник</a:t>
            </a:r>
            <a:endParaRPr lang="ru-RU" sz="24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08184" y="5232827"/>
            <a:ext cx="4700954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ts val="2600"/>
              </a:lnSpc>
              <a:buFont typeface="Wingdings" panose="05000000000000000000" pitchFamily="2" charset="2"/>
              <a:buChar char="ü"/>
            </a:pP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из-за торопливости помочь ему сосредоточиться 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на выбранной стратегии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взаимодействия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95292" y="5232827"/>
            <a:ext cx="5388036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не раздражаться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не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торопиться 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завершать разговор</a:t>
            </a:r>
          </a:p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учитывать темп общения собеседника</a:t>
            </a:r>
          </a:p>
        </p:txBody>
      </p:sp>
    </p:spTree>
    <p:extLst>
      <p:ext uri="{BB962C8B-B14F-4D97-AF65-F5344CB8AC3E}">
        <p14:creationId xmlns="" xmlns:p14="http://schemas.microsoft.com/office/powerpoint/2010/main" val="5123712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35891" y="506812"/>
            <a:ext cx="4906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u="sng" spc="3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Типы собеседников:</a:t>
            </a:r>
            <a:endParaRPr lang="ru-RU" sz="3600" u="sng" spc="3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4142" y="1317602"/>
            <a:ext cx="71321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3600" i="1" kern="0" dirty="0">
                <a:solidFill>
                  <a:srgbClr val="C00000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 </a:t>
            </a:r>
            <a:r>
              <a:rPr lang="ru-RU" sz="3600" i="1" kern="0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Calibri" panose="020F0502020204030204" pitchFamily="34" charset="0"/>
              </a:rPr>
              <a:t>э</a:t>
            </a:r>
            <a:r>
              <a:rPr kumimoji="0" lang="ru-RU" sz="3600" i="1" u="none" strike="noStrike" kern="0" cap="none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3020102020204" pitchFamily="34" charset="0"/>
                <a:cs typeface="Calibri" panose="020F0502020204030204" pitchFamily="34" charset="0"/>
              </a:rPr>
              <a:t>кстраверт</a:t>
            </a:r>
            <a:r>
              <a:rPr kumimoji="0" lang="ru-RU" sz="3600" i="1" u="none" strike="noStrike" kern="0" cap="none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3020102020204" pitchFamily="34" charset="0"/>
                <a:cs typeface="Calibri" panose="020F0502020204030204" pitchFamily="34" charset="0"/>
              </a:rPr>
              <a:t> и интроверт</a:t>
            </a:r>
            <a:endParaRPr kumimoji="0" lang="ru-RU" sz="2800" i="1" u="none" strike="noStrike" kern="0" cap="none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Franklin Gothic Book" panose="020B050302010202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2892" t="62204" r="865" b="7676"/>
          <a:stretch/>
        </p:blipFill>
        <p:spPr>
          <a:xfrm>
            <a:off x="949569" y="1923518"/>
            <a:ext cx="10445262" cy="18522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25640" y="3896759"/>
            <a:ext cx="3458308" cy="523220"/>
          </a:xfrm>
          <a:prstGeom prst="rect">
            <a:avLst/>
          </a:prstGeom>
          <a:solidFill>
            <a:srgbClr val="9D200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cs typeface="Arial" pitchFamily="34" charset="0"/>
              </a:rPr>
              <a:t>Стратегия общения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49569" y="4587957"/>
            <a:ext cx="16831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Экстраверт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787487" y="4540974"/>
            <a:ext cx="1655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Интроверт </a:t>
            </a:r>
            <a:endParaRPr lang="ru-RU" sz="24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0614" y="5232172"/>
            <a:ext cx="5310554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ts val="2600"/>
              </a:lnSpc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т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.к. он поверхностен и экстравагантен 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ради привлечения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внимания, проявлять 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такт и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терпение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87487" y="5232172"/>
            <a:ext cx="502462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взять инициативу </a:t>
            </a: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на себя </a:t>
            </a:r>
          </a:p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</a:t>
            </a:r>
            <a:r>
              <a:rPr lang="ru-RU" sz="2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подбадривать собеседника</a:t>
            </a:r>
            <a:endParaRPr lang="ru-RU" sz="2200" i="1" dirty="0">
              <a:solidFill>
                <a:srgbClr val="004D86"/>
              </a:solidFill>
              <a:latin typeface="Franklin Gothic Book" panose="020B0503020102020204" pitchFamily="34" charset="0"/>
              <a:cs typeface="Arial" pitchFamily="34" charset="0"/>
            </a:endParaRPr>
          </a:p>
          <a:p>
            <a:pPr marL="342900" lvl="0" indent="-342900" algn="just">
              <a:lnSpc>
                <a:spcPts val="22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200" i="1" dirty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показывать значимость его мнения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3557630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7548" y="705544"/>
            <a:ext cx="5928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i="1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6</a:t>
            </a:r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.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Общение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как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понимание: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37623" y="613210"/>
            <a:ext cx="3243197" cy="830997"/>
          </a:xfrm>
          <a:prstGeom prst="rect">
            <a:avLst/>
          </a:prstGeom>
          <a:solidFill>
            <a:srgbClr val="9D200F"/>
          </a:solidFill>
        </p:spPr>
        <p:txBody>
          <a:bodyPr wrap="none">
            <a:spAutoFit/>
          </a:bodyPr>
          <a:lstStyle/>
          <a:p>
            <a:pPr algn="ctr"/>
            <a:r>
              <a:rPr lang="ru-RU" altLang="ru-RU" sz="2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СТРУКТУРА ОБЩЕНИЯ</a:t>
            </a:r>
          </a:p>
          <a:p>
            <a:pPr algn="ctr"/>
            <a:r>
              <a:rPr lang="ru-RU" sz="2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Перцептивная сторона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76170" y="1689055"/>
            <a:ext cx="88978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Перцептивная сторона общения </a:t>
            </a:r>
            <a:r>
              <a:rPr lang="ru-RU" sz="2400" i="1" dirty="0" smtClean="0">
                <a:solidFill>
                  <a:srgbClr val="00589A"/>
                </a:solidFill>
                <a:latin typeface="Franklin Gothic Book" panose="020B0503020102020204" pitchFamily="34" charset="0"/>
                <a:cs typeface="Arial" pitchFamily="34" charset="0"/>
              </a:rPr>
              <a:t>проявляется</a:t>
            </a:r>
            <a:r>
              <a:rPr lang="ru-RU" sz="2400" i="1" dirty="0" smtClean="0">
                <a:latin typeface="Franklin Gothic Book" panose="020B0503020102020204" pitchFamily="34" charset="0"/>
                <a:cs typeface="Arial" pitchFamily="34" charset="0"/>
              </a:rPr>
              <a:t> </a:t>
            </a:r>
            <a:r>
              <a:rPr lang="ru-RU" sz="2400" b="1" i="1" dirty="0" smtClean="0">
                <a:latin typeface="Franklin Gothic Book" panose="020B0503020102020204" pitchFamily="34" charset="0"/>
                <a:cs typeface="Arial" pitchFamily="34" charset="0"/>
              </a:rPr>
              <a:t>в восприятии и понимании</a:t>
            </a:r>
            <a:r>
              <a:rPr lang="ru-RU" sz="2400" i="1" dirty="0" smtClean="0">
                <a:latin typeface="Franklin Gothic Book" panose="020B0503020102020204" pitchFamily="34" charset="0"/>
                <a:cs typeface="Arial" pitchFamily="34" charset="0"/>
              </a:rPr>
              <a:t> собеседника. </a:t>
            </a:r>
            <a:r>
              <a:rPr lang="ru-RU" sz="2400" i="1" spc="-15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cs typeface="Arial" pitchFamily="34" charset="0"/>
              </a:rPr>
              <a:t>Это субъективно, изменчиво, эмоционально</a:t>
            </a:r>
            <a:r>
              <a:rPr lang="ru-RU" sz="24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. Обычно происходит </a:t>
            </a:r>
            <a:r>
              <a:rPr lang="ru-RU" sz="2400" b="1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ДО</a:t>
            </a:r>
            <a:r>
              <a:rPr lang="ru-RU" sz="24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коммуникации и взаимодействия</a:t>
            </a:r>
            <a:endParaRPr lang="ru-RU" sz="1600" dirty="0">
              <a:solidFill>
                <a:srgbClr val="004D86"/>
              </a:solidFill>
            </a:endParaRPr>
          </a:p>
        </p:txBody>
      </p:sp>
      <p:pic>
        <p:nvPicPr>
          <p:cNvPr id="5" name="Picture 7" descr="https://pandia.ru/text/85/475/images/img3_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871" y="2297723"/>
            <a:ext cx="2382879" cy="364585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361051" y="2965340"/>
            <a:ext cx="1328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u="sng" dirty="0" smtClean="0">
                <a:latin typeface="Franklin Gothic Book" panose="020B0503020102020204" pitchFamily="34" charset="0"/>
                <a:cs typeface="Arial" pitchFamily="34" charset="0"/>
              </a:rPr>
              <a:t>Пример</a:t>
            </a:r>
            <a:r>
              <a:rPr lang="ru-RU" sz="2400" i="1" dirty="0" smtClean="0">
                <a:latin typeface="Franklin Gothic Book" panose="020B0503020102020204" pitchFamily="34" charset="0"/>
                <a:cs typeface="Arial" pitchFamily="34" charset="0"/>
              </a:rPr>
              <a:t>: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08920" y="3520484"/>
            <a:ext cx="77886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latin typeface="Franklin Gothic Book" panose="020B0503020102020204" pitchFamily="34" charset="0"/>
                <a:cs typeface="Arial" pitchFamily="34" charset="0"/>
              </a:rPr>
              <a:t>Встретив человека, мы осматриваем его, оцениваем внешние качества, одежду, походку и начинаем формировать определённое к нему отношение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/>
          <a:srcRect t="9905" b="12437"/>
          <a:stretch/>
        </p:blipFill>
        <p:spPr>
          <a:xfrm>
            <a:off x="2754101" y="4814292"/>
            <a:ext cx="8922084" cy="12543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89251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19907" y="713619"/>
            <a:ext cx="101052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u="sng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В зависимости от канала восприятия</a:t>
            </a:r>
            <a:r>
              <a:rPr lang="ru-RU" sz="28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 и переработки информации </a:t>
            </a:r>
            <a:r>
              <a:rPr lang="ru-RU" sz="2800" u="sng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людей можно разделить на </a:t>
            </a:r>
            <a:r>
              <a:rPr lang="ru-RU" sz="28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cs typeface="Arial" pitchFamily="34" charset="0"/>
              </a:rPr>
              <a:t>категории</a:t>
            </a:r>
            <a:r>
              <a:rPr lang="ru-RU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cs typeface="Arial" pitchFamily="34" charset="0"/>
              </a:rPr>
              <a:t>:</a:t>
            </a:r>
            <a:endParaRPr lang="ru-RU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64870" y="2193994"/>
            <a:ext cx="22178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визуалы (30%)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73722" y="4454074"/>
            <a:ext cx="28487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кинестетики (50%)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064870" y="4454074"/>
            <a:ext cx="22178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дигиталы (10%)</a:t>
            </a:r>
            <a:endParaRPr lang="ru-RU" sz="3200" dirty="0"/>
          </a:p>
        </p:txBody>
      </p:sp>
      <p:pic>
        <p:nvPicPr>
          <p:cNvPr id="2050" name="Picture 2" descr="https://avatars.mds.yandex.net/i?id=ac48bdc817c693d69bf2b23cf2abf2ef_l-5283663-images-thumbs&amp;ref=rim&amp;n=13&amp;w=1280&amp;h=7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205" t="67554" r="30348" b="6544"/>
          <a:stretch/>
        </p:blipFill>
        <p:spPr bwMode="auto">
          <a:xfrm>
            <a:off x="3376247" y="2193994"/>
            <a:ext cx="1883271" cy="177636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i?id=ac48bdc817c693d69bf2b23cf2abf2ef_l-5283663-images-thumbs&amp;ref=rim&amp;n=13&amp;w=1280&amp;h=7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5638" t="29867" r="27910" b="47994"/>
          <a:stretch/>
        </p:blipFill>
        <p:spPr bwMode="auto">
          <a:xfrm>
            <a:off x="9435093" y="2193994"/>
            <a:ext cx="1902587" cy="14401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i?id=ac48bdc817c693d69bf2b23cf2abf2ef_l-5283663-images-thumbs&amp;ref=rim&amp;n=13&amp;w=1280&amp;h=7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385" t="29867" r="62315" b="46464"/>
          <a:stretch/>
        </p:blipFill>
        <p:spPr bwMode="auto">
          <a:xfrm>
            <a:off x="3622431" y="4617938"/>
            <a:ext cx="1751126" cy="163046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73722" y="2193994"/>
            <a:ext cx="30045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i="1" dirty="0" smtClean="0">
                <a:solidFill>
                  <a:srgbClr val="004D86"/>
                </a:solidFill>
                <a:latin typeface="Franklin Gothic Book" panose="020B0503020102020204" pitchFamily="34" charset="0"/>
                <a:cs typeface="Arial" pitchFamily="34" charset="0"/>
              </a:rPr>
              <a:t> аудиалы (10%)</a:t>
            </a:r>
            <a:endParaRPr lang="ru-RU" sz="3200" dirty="0"/>
          </a:p>
        </p:txBody>
      </p:sp>
      <p:pic>
        <p:nvPicPr>
          <p:cNvPr id="11" name="Picture 2" descr="https://avatars.mds.yandex.net/i?id=ac48bdc817c693d69bf2b23cf2abf2ef_l-5283663-images-thumbs&amp;ref=rim&amp;n=13&amp;w=1280&amp;h=7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20" t="69048" r="58678" b="11330"/>
          <a:stretch/>
        </p:blipFill>
        <p:spPr bwMode="auto">
          <a:xfrm>
            <a:off x="9390330" y="4617938"/>
            <a:ext cx="1947350" cy="113713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fb.ru/misc/i/gallery/29489/346449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888" t="10038" r="7855" b="17142"/>
          <a:stretch/>
        </p:blipFill>
        <p:spPr bwMode="auto">
          <a:xfrm>
            <a:off x="1138560" y="1781690"/>
            <a:ext cx="7040001" cy="45098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330961" y="3247515"/>
            <a:ext cx="3294185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Деление </a:t>
            </a:r>
            <a:r>
              <a:rPr lang="ru-RU" sz="2400" dirty="0">
                <a:solidFill>
                  <a:srgbClr val="004D86"/>
                </a:solidFill>
                <a:latin typeface="Franklin Gothic Book" panose="020B0503020102020204" pitchFamily="34" charset="0"/>
              </a:rPr>
              <a:t>по типам восприятия условно, </a:t>
            </a:r>
            <a:r>
              <a:rPr lang="ru-RU" sz="240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   и </a:t>
            </a:r>
            <a:r>
              <a:rPr lang="ru-RU" sz="2400" dirty="0">
                <a:solidFill>
                  <a:srgbClr val="004D86"/>
                </a:solidFill>
                <a:latin typeface="Franklin Gothic Book" panose="020B0503020102020204" pitchFamily="34" charset="0"/>
              </a:rPr>
              <a:t>в каждом человеке есть признаки сразу нескольких видов</a:t>
            </a:r>
          </a:p>
        </p:txBody>
      </p:sp>
      <p:pic>
        <p:nvPicPr>
          <p:cNvPr id="2054" name="Picture 6" descr="У детей изменяются типы восприят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309" y="292779"/>
            <a:ext cx="8399585" cy="62914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60907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7" grpId="0"/>
      <p:bldP spid="7" grpId="1"/>
      <p:bldP spid="5" grpId="0"/>
      <p:bldP spid="5" grpId="1"/>
      <p:bldP spid="8" grpId="0" animBg="1"/>
      <p:bldP spid="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s.znanio.ru/d5af0e/01/1e/4702d99fe94ba25c946d83cb13664103f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23" t="2005" r="4387" b="3639"/>
          <a:stretch/>
        </p:blipFill>
        <p:spPr bwMode="auto">
          <a:xfrm>
            <a:off x="1559169" y="274244"/>
            <a:ext cx="9226062" cy="63627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932563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5626" y="875094"/>
            <a:ext cx="97989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u="sng" spc="300" dirty="0" smtClean="0">
                <a:solidFill>
                  <a:prstClr val="black"/>
                </a:solidFill>
                <a:latin typeface="Franklin Gothic Book" panose="020B0503020102020204" pitchFamily="34" charset="0"/>
                <a:cs typeface="Arial" pitchFamily="34" charset="0"/>
              </a:rPr>
              <a:t>Механизмы социального восприятия:</a:t>
            </a:r>
            <a:endParaRPr lang="ru-RU" sz="4000" b="1" u="sng" spc="300" dirty="0">
              <a:solidFill>
                <a:prstClr val="black"/>
              </a:solidFill>
              <a:latin typeface="Franklin Gothic Book" panose="020B0503020102020204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04121" y="2294443"/>
            <a:ext cx="2103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 эмпатия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4121" y="3036683"/>
            <a:ext cx="3227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 аттракция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65167" y="3778923"/>
            <a:ext cx="47637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 каузальная атрибуция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2758" y="4521163"/>
            <a:ext cx="47637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 идентификация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65168" y="5263403"/>
            <a:ext cx="47637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solidFill>
                  <a:srgbClr val="C00000"/>
                </a:solidFill>
                <a:latin typeface="Franklin Gothic Book" panose="020B0503020102020204" pitchFamily="34" charset="0"/>
                <a:cs typeface="Arial" pitchFamily="34" charset="0"/>
              </a:rPr>
              <a:t> социальная рефлексия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https://gym1748v.mskobr.ru/files/%D1%8D%D0%BA%D0%B7%D0%B0%D0%BC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66" r="5651"/>
          <a:stretch/>
        </p:blipFill>
        <p:spPr bwMode="auto">
          <a:xfrm>
            <a:off x="6541476" y="2399077"/>
            <a:ext cx="4968560" cy="33444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65536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2309" r="2672" b="72833"/>
          <a:stretch/>
        </p:blipFill>
        <p:spPr>
          <a:xfrm>
            <a:off x="515815" y="586155"/>
            <a:ext cx="10961077" cy="20749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3147996" y="1277815"/>
            <a:ext cx="4366496" cy="20094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4707165" y="1949383"/>
            <a:ext cx="2844000" cy="20094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https://up-obraz.astr.eis1.ru/media/2024/02/20/1341165013/imgpreview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5" y="3042983"/>
            <a:ext cx="5054311" cy="336954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cdn.culture.ru/images/bc7b51ca-da9e-5e7e-af70-1f79eb7773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230" y="3042983"/>
            <a:ext cx="4501661" cy="337390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70364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31684" r="7191" b="48250"/>
          <a:stretch/>
        </p:blipFill>
        <p:spPr>
          <a:xfrm>
            <a:off x="926123" y="726830"/>
            <a:ext cx="10574215" cy="15240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2936980" y="1468736"/>
            <a:ext cx="5112000" cy="20094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https://i.cdn01.ru/files/users/images/d2/9f/d29f2f4cfec194080fa31b9be4e85e37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23" y="2508494"/>
            <a:ext cx="4372708" cy="387398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png.pngtree.com/png-clipart/20220603/original/pngtree-cartoon-illustration-of-a-businessman-speaking-with-a-woman-png-image_791776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408" y="2508494"/>
            <a:ext cx="3163184" cy="38801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73391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52437" b="3194"/>
          <a:stretch/>
        </p:blipFill>
        <p:spPr>
          <a:xfrm>
            <a:off x="621323" y="633046"/>
            <a:ext cx="11007969" cy="24149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898098" y="3824752"/>
            <a:ext cx="1328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u="sng" dirty="0" smtClean="0">
                <a:latin typeface="Franklin Gothic Book" panose="020B0503020102020204" pitchFamily="34" charset="0"/>
                <a:cs typeface="Arial" pitchFamily="34" charset="0"/>
              </a:rPr>
              <a:t>Пример</a:t>
            </a:r>
            <a:r>
              <a:rPr lang="ru-RU" sz="2400" i="1" dirty="0" smtClean="0">
                <a:latin typeface="Franklin Gothic Book" panose="020B0503020102020204" pitchFamily="34" charset="0"/>
                <a:cs typeface="Arial" pitchFamily="34" charset="0"/>
              </a:rPr>
              <a:t>: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t="9050"/>
          <a:stretch/>
        </p:blipFill>
        <p:spPr>
          <a:xfrm>
            <a:off x="751008" y="4466492"/>
            <a:ext cx="10878283" cy="18522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4531318" y="1234274"/>
            <a:ext cx="6084000" cy="20094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898098" y="1640632"/>
            <a:ext cx="2232000" cy="20094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5009307" y="1640632"/>
            <a:ext cx="547431" cy="10047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Picture 4" descr="https://cf.ppt-online.org/files1/slide/i/IKblTOP0igLYC4Gx1RX67mfJEZewkVcNMs2hAt5Hv/slide-1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256" t="11759" r="14236" b="66687"/>
          <a:stretch/>
        </p:blipFill>
        <p:spPr bwMode="auto">
          <a:xfrm>
            <a:off x="2440132" y="2734466"/>
            <a:ext cx="4182371" cy="155195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avatars.mds.yandex.net/i?id=1739ade74e5266467208ad3f35128cac_l-5734356-images-thumbs&amp;n=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24" t="3187" r="12876"/>
          <a:stretch/>
        </p:blipFill>
        <p:spPr bwMode="auto">
          <a:xfrm>
            <a:off x="6881211" y="2734465"/>
            <a:ext cx="4748080" cy="30929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687671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b="56010"/>
          <a:stretch/>
        </p:blipFill>
        <p:spPr>
          <a:xfrm>
            <a:off x="691662" y="468922"/>
            <a:ext cx="10761783" cy="25087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4063328" y="1406769"/>
            <a:ext cx="7143933" cy="7772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980160" y="1992923"/>
            <a:ext cx="579009" cy="7772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/>
          <a:srcRect t="48332" r="18736" b="3047"/>
          <a:stretch/>
        </p:blipFill>
        <p:spPr>
          <a:xfrm>
            <a:off x="691662" y="4322533"/>
            <a:ext cx="10761783" cy="19694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194" name="Picture 2" descr="https://kiosksoft.ru/uploads/image/file/3654/IMG_20170914_1112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040" y="2220524"/>
            <a:ext cx="4659405" cy="320491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cdn.culture.ru/images/e17a8bd3-605a-5c93-87bb-3fbaeda588d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924" y="3028873"/>
            <a:ext cx="2532184" cy="239656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470005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704" y="489805"/>
            <a:ext cx="11224481" cy="45276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4532252" y="1301262"/>
            <a:ext cx="6909471" cy="7771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8" name="Picture 2" descr="https://i.ytimg.com/vi/4CT6PXxHT3g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336" b="17826"/>
          <a:stretch/>
        </p:blipFill>
        <p:spPr bwMode="auto">
          <a:xfrm>
            <a:off x="6562407" y="1453663"/>
            <a:ext cx="5113778" cy="19225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ucarecdn.com/80d9f742-31ae-47eb-a2a2-91fbe2c465d5/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896" y="4340105"/>
            <a:ext cx="3352800" cy="216167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351896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7549" y="705544"/>
            <a:ext cx="94632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7.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Особенности общения в 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информационном </a:t>
            </a:r>
          </a:p>
          <a:p>
            <a:r>
              <a:rPr lang="ru-RU" altLang="ru-RU" sz="3600" b="1" i="1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 </a:t>
            </a:r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  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обществе</a:t>
            </a:r>
            <a:r>
              <a:rPr lang="ru-RU" altLang="ru-RU" sz="3600" b="1" i="1" u="sng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:</a:t>
            </a:r>
            <a:endParaRPr lang="ru-RU" sz="2400" b="1" dirty="0">
              <a:solidFill>
                <a:srgbClr val="00589A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4769" y="2163550"/>
            <a:ext cx="818035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6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Информационное общество с помощью НТП привело к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altLang="ru-RU" sz="2600" i="1" kern="0" dirty="0" smtClean="0">
                <a:latin typeface="Franklin Gothic Book" panose="020B0503020102020204" pitchFamily="34" charset="0"/>
              </a:rPr>
              <a:t>созданию новых форм накопления и обработки информации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altLang="ru-RU" sz="2600" i="1" kern="0" dirty="0" smtClean="0">
                <a:latin typeface="Franklin Gothic Book" panose="020B0503020102020204" pitchFamily="34" charset="0"/>
              </a:rPr>
              <a:t>появлению новых форм общения</a:t>
            </a:r>
            <a:endParaRPr lang="ru-RU" sz="2600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1406" y="3989783"/>
            <a:ext cx="142224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i="1" u="sng" dirty="0" smtClean="0">
                <a:latin typeface="Franklin Gothic Book" panose="020B0503020102020204" pitchFamily="34" charset="0"/>
                <a:cs typeface="Arial" pitchFamily="34" charset="0"/>
              </a:rPr>
              <a:t>Пример</a:t>
            </a:r>
            <a:r>
              <a:rPr lang="ru-RU" sz="2600" i="1" dirty="0" smtClean="0">
                <a:latin typeface="Franklin Gothic Book" panose="020B0503020102020204" pitchFamily="34" charset="0"/>
                <a:cs typeface="Arial" pitchFamily="34" charset="0"/>
              </a:rPr>
              <a:t>:</a:t>
            </a:r>
            <a:endParaRPr lang="ru-RU" sz="2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0522" y="4482226"/>
            <a:ext cx="796884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600" i="1" kern="0" dirty="0" smtClean="0">
                <a:solidFill>
                  <a:srgbClr val="004D86"/>
                </a:solidFill>
                <a:latin typeface="Franklin Gothic Book" panose="020B0503020102020204" pitchFamily="34" charset="0"/>
              </a:rPr>
              <a:t>СМС, публикации и комментарии в социальных сетях</a:t>
            </a:r>
            <a:endParaRPr lang="ru-RU" sz="2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0768" y="5203149"/>
            <a:ext cx="7628355" cy="954107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ru-RU" altLang="ru-RU" sz="2800" b="1" i="1" kern="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Основные институты коммуникации в </a:t>
            </a:r>
            <a:r>
              <a:rPr lang="ru-RU" altLang="ru-RU" sz="2800" b="1" i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современном обществе – это </a:t>
            </a:r>
            <a:r>
              <a:rPr lang="ru-RU" sz="2800" b="1" i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СМИ и Интернет</a:t>
            </a:r>
            <a:endParaRPr lang="ru-RU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https://mi.khsu.ru/files/img/news/2024/informatik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553" r="24742"/>
          <a:stretch/>
        </p:blipFill>
        <p:spPr bwMode="auto">
          <a:xfrm>
            <a:off x="8825123" y="1609552"/>
            <a:ext cx="2889504" cy="45477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051661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4167" b="6726"/>
          <a:stretch/>
        </p:blipFill>
        <p:spPr>
          <a:xfrm>
            <a:off x="797169" y="363415"/>
            <a:ext cx="10597662" cy="60022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797169" y="1832622"/>
            <a:ext cx="2" cy="4333716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6142892" y="668215"/>
            <a:ext cx="3739663" cy="629096"/>
          </a:xfrm>
          <a:prstGeom prst="roundRect">
            <a:avLst/>
          </a:prstGeom>
          <a:noFill/>
          <a:ln w="98425">
            <a:solidFill>
              <a:srgbClr val="A5300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99219" y="1370957"/>
            <a:ext cx="161133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➘  </a:t>
            </a:r>
            <a:r>
              <a:rPr lang="ru-RU" altLang="ru-RU" sz="32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altLang="ru-RU" sz="48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V</a:t>
            </a:r>
            <a:endParaRPr lang="ru-RU" sz="3600" b="1" dirty="0">
              <a:solidFill>
                <a:srgbClr val="00589A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99219" y="2592197"/>
            <a:ext cx="16898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➚   </a:t>
            </a:r>
            <a:r>
              <a:rPr lang="en-US" altLang="ru-RU" sz="48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77336" y="1981577"/>
            <a:ext cx="14718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➘   </a:t>
            </a:r>
            <a:r>
              <a:rPr lang="en-US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99219" y="4936812"/>
            <a:ext cx="7024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➘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49705" y="3168483"/>
            <a:ext cx="8002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4800" b="1" kern="0" dirty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  <a:sym typeface="Webdings" panose="05030102010509060703" pitchFamily="18" charset="2"/>
              </a:rPr>
              <a:t>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51718" y="4354921"/>
            <a:ext cx="7024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➘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316076" y="5450505"/>
            <a:ext cx="7024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5400" b="1" kern="0" dirty="0" smtClean="0">
                <a:solidFill>
                  <a:srgbClr val="00589A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➚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286551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  <p:bldP spid="4" grpId="0"/>
      <p:bldP spid="5" grpId="0"/>
      <p:bldP spid="7" grpId="0"/>
      <p:bldP spid="8" grpId="0"/>
      <p:bldP spid="11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7549" y="705544"/>
            <a:ext cx="77165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600" b="1" i="1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8</a:t>
            </a:r>
            <a:r>
              <a:rPr lang="ru-RU" altLang="ru-RU" sz="3600" b="1" i="1" kern="0" dirty="0" smtClean="0">
                <a:solidFill>
                  <a:srgbClr val="336600"/>
                </a:solidFill>
                <a:latin typeface="Franklin Gothic Book" panose="020B0503020102020204" pitchFamily="34" charset="0"/>
              </a:rPr>
              <a:t>. </a:t>
            </a:r>
            <a:r>
              <a:rPr lang="ru-RU" altLang="ru-RU" sz="3600" b="1" i="1" u="sng" kern="0" dirty="0">
                <a:solidFill>
                  <a:srgbClr val="336600"/>
                </a:solidFill>
                <a:latin typeface="Franklin Gothic Book" panose="020B0503020102020204" pitchFamily="34" charset="0"/>
              </a:rPr>
              <a:t>Роль социальных сетей в общении:</a:t>
            </a:r>
            <a:endParaRPr lang="ru-RU" sz="2400" b="1" u="sng" dirty="0">
              <a:solidFill>
                <a:srgbClr val="33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2616" y="1639339"/>
            <a:ext cx="6330461" cy="954107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ru-RU" altLang="ru-RU" sz="2800" b="1" i="1" kern="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Социальные сети –                                                     основа современной коммуникации</a:t>
            </a:r>
            <a:endParaRPr lang="ru-RU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t="17321" b="15311"/>
          <a:stretch/>
        </p:blipFill>
        <p:spPr>
          <a:xfrm>
            <a:off x="630317" y="5245746"/>
            <a:ext cx="10916913" cy="12371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t="22785"/>
          <a:stretch/>
        </p:blipFill>
        <p:spPr>
          <a:xfrm>
            <a:off x="963124" y="2404124"/>
            <a:ext cx="8696691" cy="4078738"/>
          </a:xfrm>
          <a:prstGeom prst="rect">
            <a:avLst/>
          </a:prstGeom>
        </p:spPr>
      </p:pic>
      <p:pic>
        <p:nvPicPr>
          <p:cNvPr id="5" name="Picture 2" descr="https://cdn.culture.ru/images/ff0e46ee-8bb3-570d-bcdf-a9df3906fb2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173" y="656760"/>
            <a:ext cx="3704407" cy="30125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237622" y="1639339"/>
            <a:ext cx="2116493" cy="629096"/>
          </a:xfrm>
          <a:prstGeom prst="roundRect">
            <a:avLst/>
          </a:prstGeom>
          <a:solidFill>
            <a:schemeClr val="bg1"/>
          </a:solidFill>
          <a:ln w="98425">
            <a:solidFill>
              <a:srgbClr val="A5300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u="sng" dirty="0" smtClean="0">
                <a:solidFill>
                  <a:schemeClr val="tx1"/>
                </a:solidFill>
                <a:latin typeface="Franklin Gothic Book" panose="020B0503020102020204" pitchFamily="34" charset="0"/>
              </a:rPr>
              <a:t>ФУНКЦИИ:</a:t>
            </a:r>
            <a:endParaRPr lang="ru-RU" sz="2800" u="sng" dirty="0">
              <a:solidFill>
                <a:schemeClr val="tx1"/>
              </a:solidFill>
              <a:latin typeface="Franklin Gothic Book" panose="020B05030201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1320129" y="2928298"/>
            <a:ext cx="2665717" cy="7772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2175913" y="3460244"/>
            <a:ext cx="1458241" cy="8085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2175913" y="4045852"/>
            <a:ext cx="1305841" cy="8086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2175913" y="4578111"/>
            <a:ext cx="1809933" cy="12575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2175913" y="5163720"/>
            <a:ext cx="2429892" cy="12576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173631" y="5153734"/>
            <a:ext cx="1332121" cy="9986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2175913" y="5749330"/>
            <a:ext cx="3912860" cy="2284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2175913" y="6309951"/>
            <a:ext cx="5631656" cy="23682"/>
          </a:xfrm>
          <a:prstGeom prst="line">
            <a:avLst/>
          </a:prstGeom>
          <a:ln w="63500">
            <a:solidFill>
              <a:srgbClr val="9D2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175267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662" y="574431"/>
            <a:ext cx="10937629" cy="59201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785446" y="738553"/>
            <a:ext cx="4724400" cy="629096"/>
          </a:xfrm>
          <a:prstGeom prst="roundRect">
            <a:avLst/>
          </a:prstGeom>
          <a:noFill/>
          <a:ln w="98425">
            <a:solidFill>
              <a:srgbClr val="A5300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785446" y="1699846"/>
            <a:ext cx="11723" cy="446649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126879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2697" b="1453"/>
          <a:stretch/>
        </p:blipFill>
        <p:spPr>
          <a:xfrm>
            <a:off x="562708" y="633047"/>
            <a:ext cx="11078307" cy="57443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62707" y="633047"/>
            <a:ext cx="10351477" cy="1137138"/>
          </a:xfrm>
          <a:prstGeom prst="roundRect">
            <a:avLst/>
          </a:prstGeom>
          <a:noFill/>
          <a:ln w="98425">
            <a:solidFill>
              <a:srgbClr val="A5300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562707" y="1906912"/>
            <a:ext cx="2" cy="4333716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78785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12" b="-1"/>
          <a:stretch/>
        </p:blipFill>
        <p:spPr bwMode="auto">
          <a:xfrm>
            <a:off x="451337" y="410307"/>
            <a:ext cx="7637585" cy="4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36" y="5121247"/>
            <a:ext cx="7637585" cy="132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www.ferra.ru/imgs/2023/05/24/15/5918109/330eb71622eae5efa564680f518f02488faa328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2473"/>
          <a:stretch/>
        </p:blipFill>
        <p:spPr bwMode="auto">
          <a:xfrm>
            <a:off x="8088921" y="410308"/>
            <a:ext cx="3689594" cy="14302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pc-consultant.ru/wp-content/uploads/2018/11/Kak-v-Kasperskom-dobavit-v-iskljuchenija-e154186417121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304" b="10388"/>
          <a:stretch/>
        </p:blipFill>
        <p:spPr bwMode="auto">
          <a:xfrm>
            <a:off x="8088921" y="4262818"/>
            <a:ext cx="3689594" cy="21951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s://image3.slideserve.com/6387431/slide2-l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155" b="3407"/>
          <a:stretch/>
        </p:blipFill>
        <p:spPr bwMode="auto">
          <a:xfrm>
            <a:off x="8088920" y="1840524"/>
            <a:ext cx="3687572" cy="24735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58023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053" r="2206"/>
          <a:stretch/>
        </p:blipFill>
        <p:spPr bwMode="auto">
          <a:xfrm>
            <a:off x="562707" y="1477106"/>
            <a:ext cx="11031417" cy="490832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s://amazon2.4net.co.rs/kaspersky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46" t="14095" r="2944" b="13176"/>
          <a:stretch/>
        </p:blipFill>
        <p:spPr bwMode="auto">
          <a:xfrm>
            <a:off x="3012831" y="375137"/>
            <a:ext cx="6350912" cy="123092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s://habrastorage.org/getpro/habr/upload_files/b6a/be4/17d/b6abe417d7a5aabc41038dda5fd9cc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21" y="343667"/>
            <a:ext cx="2028095" cy="129386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0.rbk.ru/v6_top_pics/media/img/2/81/7549970934498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673" y="343667"/>
            <a:ext cx="2091451" cy="129386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694119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</TotalTime>
  <Words>787</Words>
  <Application>Microsoft Office PowerPoint</Application>
  <PresentationFormat>Произвольный</PresentationFormat>
  <Paragraphs>163</Paragraphs>
  <Slides>35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Базис</vt:lpstr>
      <vt:lpstr>ОБЩЕНИЕ                                                  КАК ОБЪЕКТ ИССЛЕДОВАНИЙ                 В СОЦИАЛЬНОЙ ПСИХОЛОГИИ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Teacher</cp:lastModifiedBy>
  <cp:revision>124</cp:revision>
  <dcterms:created xsi:type="dcterms:W3CDTF">2024-12-14T21:02:47Z</dcterms:created>
  <dcterms:modified xsi:type="dcterms:W3CDTF">2025-01-15T16:10:39Z</dcterms:modified>
</cp:coreProperties>
</file>