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C32BCB-6883-4A3C-AF1D-1E212342EE27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850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02C94-61E7-4FD2-B69E-232A65ECE90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741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9FB2A-5E0E-4B36-BB36-63EC15F9AA2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5549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DFFA39-BFC2-46B2-B0CF-F1B2CF30140A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4700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A616C-C4EB-41F9-9E97-DC6375C4018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37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D2B43D-5662-4B8C-907F-22CA4AF3E3B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284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D2BD1-8F0D-4918-9E44-7F527F07298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80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EB31D-46BA-4458-BC40-4896ECF258C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561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A1D40D-559A-4766-A990-024342CBCA4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978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4304F-2D7F-4922-8B30-453667C4684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5852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7E182-A5D9-466D-8E3E-52063F99B197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57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E22817B7-6FC4-4FAD-BEEB-783C819304B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075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CCCC"/>
            </a:gs>
            <a:gs pos="50000">
              <a:srgbClr val="DDC0F2"/>
            </a:gs>
            <a:gs pos="100000">
              <a:srgbClr val="33CC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FCBD43-7D54-4037-AD34-E2888EC4510D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872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994" y="215573"/>
            <a:ext cx="10958945" cy="707886"/>
          </a:xfrm>
          <a:prstGeom prst="rect">
            <a:avLst/>
          </a:prstGeom>
          <a:solidFill>
            <a:sysClr val="window" lastClr="FFFFFF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000" i="1" kern="0" spc="3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Практикум: «</a:t>
            </a:r>
            <a:r>
              <a:rPr lang="ru-RU" sz="4000" b="1" i="1" u="sng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Общение, конфликт</a:t>
            </a:r>
            <a:r>
              <a:rPr lang="ru-RU" sz="4000" i="1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  </a:t>
            </a:r>
            <a:r>
              <a:rPr lang="ru-RU" sz="2400" i="1" kern="0" spc="-15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ФИ, класс</a:t>
            </a:r>
            <a:endParaRPr lang="ru-RU" sz="2800" kern="0" spc="-15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0016" y="1009242"/>
            <a:ext cx="10960924" cy="5760000"/>
          </a:xfrm>
          <a:prstGeom prst="rect">
            <a:avLst/>
          </a:prstGeom>
          <a:solidFill>
            <a:sysClr val="window" lastClr="FFFFFF"/>
          </a:solidFill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defRPr/>
            </a:pPr>
            <a:r>
              <a:rPr lang="ru-RU" sz="2400" i="1" u="sng" kern="0" spc="3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МАТРИЦА ДЛЯ ОТВЕТОВ: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А)…     Б)…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Вербальное - …             невербальное - 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А) …                                Б) 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Идентификация - …                  аттракция - 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 - …  </a:t>
            </a:r>
          </a:p>
          <a:p>
            <a:pPr marL="914400" lvl="1" indent="-457200">
              <a:lnSpc>
                <a:spcPts val="2800"/>
              </a:lnSpc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 - …   </a:t>
            </a:r>
          </a:p>
          <a:p>
            <a:pPr marL="914400" lvl="1" indent="-457200">
              <a:lnSpc>
                <a:spcPts val="2800"/>
              </a:lnSpc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 - 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Дима - _________ , _________ информацию (сообщение). Барьер - _________ .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marL="457200" indent="-457200">
              <a:lnSpc>
                <a:spcPts val="2800"/>
              </a:lnSpc>
              <a:buFont typeface="+mj-lt"/>
              <a:buAutoNum type="arabicPeriod"/>
              <a:defRPr/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 … </a:t>
            </a:r>
            <a:r>
              <a:rPr lang="ru-RU" sz="2000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(две функции)      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 …            3) … </a:t>
            </a:r>
            <a:r>
              <a:rPr lang="ru-RU" sz="2000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(два барьера)         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4) … </a:t>
            </a:r>
            <a:r>
              <a:rPr lang="ru-RU" sz="2000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(два механизма)</a:t>
            </a:r>
            <a:endParaRPr lang="ru-RU" sz="20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62000" y="631210"/>
            <a:ext cx="10691446" cy="769441"/>
          </a:xfrm>
          <a:prstGeom prst="rect">
            <a:avLst/>
          </a:prstGeom>
          <a:solidFill>
            <a:sysClr val="window" lastClr="FFFF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400" i="1" kern="0" spc="3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Практикум: «</a:t>
            </a:r>
            <a:r>
              <a:rPr lang="ru-RU" sz="4400" b="1" i="1" u="sng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Общение, конфликт</a:t>
            </a:r>
            <a:r>
              <a:rPr lang="ru-RU" sz="4400" i="1" kern="0" spc="3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ru-RU" sz="3200" kern="0" spc="3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052690" y="1764642"/>
            <a:ext cx="3400756" cy="15578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/>
          <a:srcRect t="53108"/>
          <a:stretch/>
        </p:blipFill>
        <p:spPr>
          <a:xfrm>
            <a:off x="762000" y="3686512"/>
            <a:ext cx="10691446" cy="265935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62000" y="2610742"/>
            <a:ext cx="37353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Верно/неверно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914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188711" y="550599"/>
            <a:ext cx="3276459" cy="15009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9556" y="2855301"/>
            <a:ext cx="9958074" cy="355722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79556" y="1676888"/>
            <a:ext cx="58980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Выбери верное суждение 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41376" y="3852391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41376" y="4457895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41376" y="5054026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41375" y="5699680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524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517828" y="485343"/>
            <a:ext cx="3134911" cy="1436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14688" y="1604916"/>
            <a:ext cx="46050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Дополни суждение 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688" y="2678723"/>
            <a:ext cx="10644266" cy="242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7550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455684" y="508318"/>
            <a:ext cx="3138439" cy="14377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2032" y="1123382"/>
            <a:ext cx="57938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Выбери верное суждение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t="22232" r="729"/>
          <a:stretch/>
        </p:blipFill>
        <p:spPr>
          <a:xfrm>
            <a:off x="422032" y="2561868"/>
            <a:ext cx="11172091" cy="360885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22032" y="3623191"/>
            <a:ext cx="574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2032" y="4256842"/>
            <a:ext cx="574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2031" y="4861856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2032" y="5466870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52216" y="2836204"/>
            <a:ext cx="1047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i="1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ru-RU" sz="3600" b="1" i="1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</a:p>
        </p:txBody>
      </p:sp>
    </p:spTree>
    <p:extLst>
      <p:ext uri="{BB962C8B-B14F-4D97-AF65-F5344CB8AC3E}">
        <p14:creationId xmlns:p14="http://schemas.microsoft.com/office/powerpoint/2010/main" xmlns="" val="247080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832" y="1219965"/>
            <a:ext cx="58980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Выбери верное суждение 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377909" y="452029"/>
            <a:ext cx="3087260" cy="14142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6832" y="2321169"/>
            <a:ext cx="10738337" cy="397412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55787" y="3552853"/>
            <a:ext cx="574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5786" y="4208301"/>
            <a:ext cx="574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5786" y="4841951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5786" y="5497399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04441" y="2777589"/>
            <a:ext cx="10230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Б) </a:t>
            </a:r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</a:p>
        </p:txBody>
      </p:sp>
    </p:spTree>
    <p:extLst>
      <p:ext uri="{BB962C8B-B14F-4D97-AF65-F5344CB8AC3E}">
        <p14:creationId xmlns:p14="http://schemas.microsoft.com/office/powerpoint/2010/main" xmlns="" val="192537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505749" y="335987"/>
            <a:ext cx="3111820" cy="1425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5339" y="561176"/>
            <a:ext cx="7622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Вербальное и невербальное общение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b="33110"/>
          <a:stretch/>
        </p:blipFill>
        <p:spPr>
          <a:xfrm>
            <a:off x="525339" y="2169504"/>
            <a:ext cx="11092230" cy="43633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87261" y="3379555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7261" y="4140771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7261" y="4901987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7261" y="5663203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6071454" y="2447492"/>
            <a:ext cx="1836000" cy="540000"/>
          </a:xfrm>
          <a:prstGeom prst="roundRect">
            <a:avLst/>
          </a:prstGeom>
          <a:noFill/>
          <a:ln w="762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8991600" y="2465492"/>
            <a:ext cx="2180477" cy="504000"/>
          </a:xfrm>
          <a:prstGeom prst="roundRect">
            <a:avLst/>
          </a:prstGeom>
          <a:noFill/>
          <a:ln w="762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217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32339" y="698807"/>
            <a:ext cx="48168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Стадии конфликта 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339" y="1828801"/>
            <a:ext cx="10585938" cy="4860380"/>
          </a:xfrm>
          <a:prstGeom prst="rect">
            <a:avLst/>
          </a:prstGeom>
        </p:spPr>
      </p:pic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395947" y="280154"/>
            <a:ext cx="3022329" cy="13845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86154" y="5518149"/>
            <a:ext cx="5744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6294" y="5538175"/>
            <a:ext cx="5744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76068" y="5538174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6154" y="6041369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86371" y="1828801"/>
            <a:ext cx="1047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i="1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ru-RU" sz="3600" b="1" i="1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</a:p>
        </p:txBody>
      </p:sp>
    </p:spTree>
    <p:extLst>
      <p:ext uri="{BB962C8B-B14F-4D97-AF65-F5344CB8AC3E}">
        <p14:creationId xmlns:p14="http://schemas.microsoft.com/office/powerpoint/2010/main" xmlns="" val="175291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1158" y="1805353"/>
            <a:ext cx="10623673" cy="4841631"/>
          </a:xfrm>
          <a:prstGeom prst="rect">
            <a:avLst/>
          </a:prstGeom>
        </p:spPr>
      </p:pic>
      <p:pic>
        <p:nvPicPr>
          <p:cNvPr id="3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435106" y="291740"/>
            <a:ext cx="2971448" cy="13612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32339" y="698807"/>
            <a:ext cx="48168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Стадии конфликта 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1158" y="5453719"/>
            <a:ext cx="5744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07016" y="5453719"/>
            <a:ext cx="5744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1158" y="6050351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4155" y="6050350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184072" y="1790003"/>
            <a:ext cx="10230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Б) </a:t>
            </a:r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</a:p>
        </p:txBody>
      </p:sp>
    </p:spTree>
    <p:extLst>
      <p:ext uri="{BB962C8B-B14F-4D97-AF65-F5344CB8AC3E}">
        <p14:creationId xmlns:p14="http://schemas.microsoft.com/office/powerpoint/2010/main" xmlns="" val="37340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587811" y="348590"/>
            <a:ext cx="3111820" cy="1425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33046" y="573779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 Механизмы социального восприятия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046" y="2203938"/>
            <a:ext cx="11066585" cy="431409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33045" y="3719162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3045" y="4410602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3046" y="5102042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3045" y="5793482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9800491" y="2517831"/>
            <a:ext cx="1799731" cy="540000"/>
          </a:xfrm>
          <a:prstGeom prst="roundRect">
            <a:avLst/>
          </a:prstGeom>
          <a:noFill/>
          <a:ln w="762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1438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047" y="2335456"/>
            <a:ext cx="11066584" cy="4206021"/>
          </a:xfrm>
          <a:prstGeom prst="rect">
            <a:avLst/>
          </a:prstGeom>
        </p:spPr>
      </p:pic>
      <p:pic>
        <p:nvPicPr>
          <p:cNvPr id="3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587811" y="348590"/>
            <a:ext cx="3111820" cy="1425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3046" y="573779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 Механизмы социального восприятия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2361" y="3852396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3046" y="4484193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8915" y="5140226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3046" y="5821759"/>
            <a:ext cx="6623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9764223" y="2681954"/>
            <a:ext cx="1224000" cy="540000"/>
          </a:xfrm>
          <a:prstGeom prst="roundRect">
            <a:avLst/>
          </a:prstGeom>
          <a:noFill/>
          <a:ln w="762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600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375795" y="591761"/>
            <a:ext cx="2983867" cy="13669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80693" y="1312333"/>
            <a:ext cx="46380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 Типы собеседников 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0692" y="2379702"/>
            <a:ext cx="10378970" cy="424383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95446" y="3278048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95445" y="3945229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/>
          <a:srcRect t="11481" r="12902"/>
          <a:stretch/>
        </p:blipFill>
        <p:spPr>
          <a:xfrm>
            <a:off x="980692" y="4482065"/>
            <a:ext cx="10378970" cy="63304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/>
          <a:srcRect l="14299" t="11481" r="7393"/>
          <a:stretch/>
        </p:blipFill>
        <p:spPr>
          <a:xfrm>
            <a:off x="1504392" y="4480319"/>
            <a:ext cx="9855270" cy="63304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407567" y="4536977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852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477921" y="495934"/>
            <a:ext cx="3010693" cy="13791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79938" y="674797"/>
            <a:ext cx="70690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9. Верные суждения о коммуникации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9937" y="2162175"/>
            <a:ext cx="10808677" cy="435585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35527" y="3631110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35527" y="4179769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45829" y="4712296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45829" y="5270262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5829" y="5828228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❺</a:t>
            </a:r>
            <a:endParaRPr lang="ru-RU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580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299938" y="474265"/>
            <a:ext cx="3294185" cy="15090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4062" y="1228795"/>
            <a:ext cx="44454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10. Анализ примеров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4062" y="2321168"/>
            <a:ext cx="10750061" cy="397412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81712" y="3736618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❶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81712" y="4344939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❷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92014" y="4953260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❸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92014" y="5566116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232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286154" y="555681"/>
            <a:ext cx="3214184" cy="1472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67468" y="1057425"/>
            <a:ext cx="59181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11. Коммуникативный акт 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7468" y="2584572"/>
            <a:ext cx="10632870" cy="367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455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564366" y="309214"/>
            <a:ext cx="3111820" cy="1425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33333" y="1021973"/>
            <a:ext cx="61160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12. Выбери верные суждения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/>
          <a:srcRect l="3078" t="12397" r="2565" b="8298"/>
          <a:stretch/>
        </p:blipFill>
        <p:spPr>
          <a:xfrm>
            <a:off x="633332" y="2028092"/>
            <a:ext cx="11042854" cy="45251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3712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s1.slide-share.ru/s_slide/0b73199ac0d5e7e915af8398cd3dd8f9/d3c7315b-9b9f-4800-9d8e-3e89201ac610.jpe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8077" b="16780"/>
          <a:stretch/>
        </p:blipFill>
        <p:spPr>
          <a:xfrm>
            <a:off x="801449" y="1802012"/>
            <a:ext cx="9972675" cy="4738239"/>
          </a:xfrm>
          <a:prstGeom prst="rect">
            <a:avLst/>
          </a:prstGeom>
        </p:spPr>
      </p:pic>
      <p:pic>
        <p:nvPicPr>
          <p:cNvPr id="5" name="Picture 2" descr="https://img.freepik.com/free-vector/couple-conflicts-concept_23-2148595476.jpg?size=626&amp;ext=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00" b="16031"/>
          <a:stretch/>
        </p:blipFill>
        <p:spPr bwMode="auto">
          <a:xfrm>
            <a:off x="8836140" y="213824"/>
            <a:ext cx="3086229" cy="1413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01449" y="489032"/>
            <a:ext cx="78072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13. Рассмотри изображение и ответь на вопросы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87787" y="1851546"/>
            <a:ext cx="498633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ru-RU" sz="2400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Какие функции может выполнять общение в данной ситуации?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87787" y="3226268"/>
            <a:ext cx="49863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  <a:r>
              <a:rPr lang="ru-RU" sz="2400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 какому виду относится это общение?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87786" y="4231658"/>
            <a:ext cx="498633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  <a:r>
              <a:rPr lang="ru-RU" sz="2400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Какие барьеры могут возникать в процессе?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87787" y="5237048"/>
            <a:ext cx="4986337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4) </a:t>
            </a:r>
            <a:r>
              <a:rPr lang="ru-RU" sz="2400" i="1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Какие механизмы социального восприятия могут реализоваться в этом общении?</a:t>
            </a:r>
            <a:endParaRPr lang="ru-RU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541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cover dir="r"/>
      </p:transition>
    </mc:Choice>
    <mc:Fallback>
      <p:transition spd="slow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273</Words>
  <Application>Microsoft Office PowerPoint</Application>
  <PresentationFormat>Произвольный</PresentationFormat>
  <Paragraphs>86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Teacher</cp:lastModifiedBy>
  <cp:revision>9</cp:revision>
  <dcterms:created xsi:type="dcterms:W3CDTF">2025-01-09T19:44:09Z</dcterms:created>
  <dcterms:modified xsi:type="dcterms:W3CDTF">2025-01-21T14:15:46Z</dcterms:modified>
</cp:coreProperties>
</file>