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77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9B25"/>
    <a:srgbClr val="99D85A"/>
    <a:srgbClr val="B6E389"/>
    <a:srgbClr val="89FF89"/>
    <a:srgbClr val="8AE28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1676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9682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248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340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575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974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224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021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993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41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919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835D066-BA9E-427F-A7AD-73DC7E68D5F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F9CCD5C-F5E3-48FF-9A50-E555896865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235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4.pn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type="ctrTitle"/>
          </p:nvPr>
        </p:nvSpPr>
        <p:spPr>
          <a:effectLst>
            <a:outerShdw blurRad="50800" dist="38100" dir="2700000" algn="tl" rotWithShape="0">
              <a:prstClr val="black">
                <a:alpha val="91000"/>
              </a:prstClr>
            </a:outerShdw>
          </a:effectLst>
        </p:spPr>
        <p:txBody>
          <a:bodyPr anchor="ctr" anchorCtr="0"/>
          <a:lstStyle/>
          <a:p>
            <a:pPr algn="l">
              <a:lnSpc>
                <a:spcPts val="6000"/>
              </a:lnSpc>
            </a:pPr>
            <a:r>
              <a:rPr lang="ru-RU" sz="4800" spc="-150" dirty="0" smtClean="0">
                <a:solidFill>
                  <a:schemeClr val="bg2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Глава 2.             Социальная </a:t>
            </a:r>
            <a:r>
              <a:rPr lang="ru-RU" sz="4800" spc="-150" dirty="0">
                <a:solidFill>
                  <a:schemeClr val="bg2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психология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266092" y="3130062"/>
            <a:ext cx="9468000" cy="0"/>
          </a:xfrm>
          <a:prstGeom prst="line">
            <a:avLst/>
          </a:prstGeom>
          <a:noFill/>
          <a:ln w="38100" cap="rnd" cmpd="sng" algn="ctr">
            <a:solidFill>
              <a:schemeClr val="bg2"/>
            </a:solidFill>
            <a:prstDash val="solid"/>
          </a:ln>
          <a:effectLst>
            <a:outerShdw blurRad="38100" dist="25400" dir="5400000" algn="t" rotWithShape="0">
              <a:prstClr val="black">
                <a:alpha val="97000"/>
              </a:prstClr>
            </a:outerShdw>
          </a:effectLst>
        </p:spPr>
      </p:cxnSp>
      <p:cxnSp>
        <p:nvCxnSpPr>
          <p:cNvPr id="7" name="Прямая соединительная линия 6"/>
          <p:cNvCxnSpPr/>
          <p:nvPr/>
        </p:nvCxnSpPr>
        <p:spPr>
          <a:xfrm>
            <a:off x="1266092" y="3282462"/>
            <a:ext cx="9468000" cy="0"/>
          </a:xfrm>
          <a:prstGeom prst="line">
            <a:avLst/>
          </a:prstGeom>
          <a:noFill/>
          <a:ln w="38100" cap="rnd" cmpd="sng" algn="ctr">
            <a:solidFill>
              <a:schemeClr val="bg2"/>
            </a:solidFill>
            <a:prstDash val="solid"/>
          </a:ln>
          <a:effectLst>
            <a:outerShdw blurRad="38100" dist="25400" dir="5400000" algn="t" rotWithShape="0">
              <a:prstClr val="black">
                <a:alpha val="97000"/>
              </a:prstClr>
            </a:outerShdw>
          </a:effectLst>
        </p:spPr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0353" y="3928384"/>
            <a:ext cx="3785461" cy="2453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Бесплатный Вектор злой человек в толпе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67" b="5889"/>
          <a:stretch/>
        </p:blipFill>
        <p:spPr bwMode="auto">
          <a:xfrm>
            <a:off x="8405758" y="3960855"/>
            <a:ext cx="2706445" cy="23909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Бесплатный Вектор иллюстрация абстрактной концепции планирования семьи. услуги репродуктивного здоровья, семейные консультации, охрана здоровья женщин, выбор метода контрацепции, планирование беременности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56" b="8333"/>
          <a:stretch/>
        </p:blipFill>
        <p:spPr bwMode="auto">
          <a:xfrm>
            <a:off x="1266092" y="3928384"/>
            <a:ext cx="2814317" cy="2423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189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14399" y="735671"/>
            <a:ext cx="10316308" cy="15620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ts val="5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sng" strike="noStrike" kern="1200" cap="none" spc="0" normalizeH="0" baseline="0" noProof="0" dirty="0" smtClean="0">
                <a:ln w="12700">
                  <a:solidFill>
                    <a:srgbClr val="A53010"/>
                  </a:solidFill>
                  <a:prstDash val="solid"/>
                </a:ln>
                <a:solidFill>
                  <a:schemeClr val="accent1"/>
                </a:solidFill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Социальная психология в системе социально-гуманитарного знания</a:t>
            </a:r>
            <a:endParaRPr kumimoji="0" lang="ru-RU" sz="4000" b="1" i="0" u="sng" strike="noStrike" kern="1200" cap="none" spc="0" normalizeH="0" baseline="0" noProof="0" dirty="0">
              <a:ln w="12700">
                <a:solidFill>
                  <a:srgbClr val="A53010"/>
                </a:solidFill>
                <a:prstDash val="solid"/>
              </a:ln>
              <a:solidFill>
                <a:schemeClr val="accent1"/>
              </a:solidFill>
              <a:uLnTx/>
              <a:uFillTx/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5" name="Picture 8" descr="https://t4.ftcdn.net/jpg/00/04/43/15/360_F_4431585_5UYfglQWY1CZ0DSr6txQeMn1V9uKgWL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500" y="2741397"/>
            <a:ext cx="8228557" cy="3420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9014841" y="5577270"/>
            <a:ext cx="2579712" cy="584775"/>
          </a:xfrm>
          <a:prstGeom prst="rect">
            <a:avLst/>
          </a:prstGeom>
          <a:gradFill rotWithShape="1">
            <a:gsLst>
              <a:gs pos="0">
                <a:srgbClr val="A53010">
                  <a:tint val="96000"/>
                  <a:lumMod val="104000"/>
                </a:srgbClr>
              </a:gs>
              <a:gs pos="100000">
                <a:srgbClr val="A53010">
                  <a:shade val="98000"/>
                  <a:lumMod val="94000"/>
                </a:srgbClr>
              </a:gs>
            </a:gsLst>
            <a:lin ang="5400000" scaled="0"/>
          </a:gradFill>
          <a:ln>
            <a:noFill/>
            <a:headEnd/>
            <a:tailEnd/>
          </a:ln>
          <a:effectLst>
            <a:outerShdw blurRad="50800" dist="38100" dir="5400000" rotWithShape="0">
              <a:srgbClr val="000000">
                <a:alpha val="60000"/>
              </a:srgb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 w="10160">
                  <a:solidFill>
                    <a:srgbClr val="92AA4C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Обществознание, </a:t>
            </a:r>
            <a:r>
              <a:rPr kumimoji="0" lang="ru-RU" sz="1600" b="1" i="0" u="none" strike="noStrike" kern="0" cap="none" spc="0" normalizeH="0" baseline="0" noProof="0" dirty="0">
                <a:ln w="10160">
                  <a:solidFill>
                    <a:srgbClr val="92AA4C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10 </a:t>
            </a:r>
            <a:r>
              <a:rPr kumimoji="0" lang="ru-RU" sz="1600" b="1" i="0" u="none" strike="noStrike" kern="0" cap="none" spc="0" normalizeH="0" baseline="0" noProof="0" dirty="0" smtClean="0">
                <a:ln w="10160">
                  <a:solidFill>
                    <a:srgbClr val="92AA4C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класс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 w="10160">
                  <a:solidFill>
                    <a:srgbClr val="92AA4C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профильный уровень</a:t>
            </a:r>
            <a:endParaRPr kumimoji="0" lang="ru-RU" sz="1600" b="1" i="0" u="none" strike="noStrike" kern="0" cap="none" spc="0" normalizeH="0" baseline="0" noProof="0" dirty="0">
              <a:ln w="10160">
                <a:solidFill>
                  <a:srgbClr val="92AA4C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7" name="Picture 6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02615" y="2741397"/>
            <a:ext cx="2259790" cy="2606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814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Бесплатный Вектор иллюстрация абстрактной концепции планирования семьи. услуги репродуктивного здоровья, семейные консультации, охрана здоровья женщин, выбор метода контрацепции, планирование беременности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56" b="8333"/>
          <a:stretch/>
        </p:blipFill>
        <p:spPr bwMode="auto">
          <a:xfrm>
            <a:off x="398585" y="391931"/>
            <a:ext cx="2356338" cy="20290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Бесплатный Вектор люди в групповой терапии обсуждаю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79"/>
          <a:stretch/>
        </p:blipFill>
        <p:spPr bwMode="auto">
          <a:xfrm>
            <a:off x="398585" y="4683719"/>
            <a:ext cx="2355370" cy="17993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Бесплатный Вектор злой человек в толп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67" b="5889"/>
          <a:stretch/>
        </p:blipFill>
        <p:spPr bwMode="auto">
          <a:xfrm>
            <a:off x="398585" y="2489192"/>
            <a:ext cx="2355370" cy="2080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34000" y="457254"/>
            <a:ext cx="3209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kern="0" spc="300" dirty="0">
                <a:ln w="12700">
                  <a:solidFill>
                    <a:srgbClr val="A53010"/>
                  </a:solidFill>
                  <a:prstDash val="solid"/>
                </a:ln>
                <a:pattFill prst="pct50">
                  <a:fgClr>
                    <a:srgbClr val="A53010"/>
                  </a:fgClr>
                  <a:bgClr>
                    <a:srgbClr val="A53010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A53010"/>
                  </a:outerShdw>
                </a:effectLst>
                <a:latin typeface="Tahoma"/>
                <a:cs typeface="Arial"/>
              </a:rPr>
              <a:t>План урока:</a:t>
            </a:r>
            <a:endParaRPr lang="ru-RU" sz="2000" b="1" spc="300" dirty="0">
              <a:ln w="12700">
                <a:solidFill>
                  <a:srgbClr val="A53010"/>
                </a:solidFill>
                <a:prstDash val="solid"/>
              </a:ln>
              <a:pattFill prst="pct50">
                <a:fgClr>
                  <a:srgbClr val="A53010"/>
                </a:fgClr>
                <a:bgClr>
                  <a:srgbClr val="A53010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A53010"/>
                </a:outerShdw>
              </a:effectLst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64523" y="1190423"/>
            <a:ext cx="8159261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 Социальная психология как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социально-гуманитарная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наука: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понятие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 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разделы, уровни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методы</a:t>
            </a:r>
            <a:endParaRPr lang="ru-RU" sz="2200" i="1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64523" y="2932881"/>
            <a:ext cx="7738905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 Междисциплинарный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характер социальной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психологии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64523" y="3665497"/>
            <a:ext cx="7759002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 Этапы и основные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направления развития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социальной психологии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64523" y="4384339"/>
            <a:ext cx="7759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 Понятие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структура социальных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отношений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64523" y="4738998"/>
            <a:ext cx="7759002" cy="1744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 Основные</a:t>
            </a:r>
            <a:r>
              <a:rPr lang="ru-RU" sz="2400" i="1" kern="0" spc="-15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типы социальных отношений:</a:t>
            </a: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сферы реализации</a:t>
            </a: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масштаба</a:t>
            </a: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реализации</a:t>
            </a: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регулярности </a:t>
            </a: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форм социального взаимодействия</a:t>
            </a:r>
            <a:endParaRPr lang="ru-RU" sz="2200" i="1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36277" y="1115833"/>
            <a:ext cx="8496000" cy="3276000"/>
          </a:xfrm>
          <a:prstGeom prst="roundRect">
            <a:avLst/>
          </a:prstGeom>
          <a:noFill/>
          <a:ln w="38100" cap="rnd" cmpd="sng" algn="ctr">
            <a:solidFill>
              <a:srgbClr val="A828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6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585320"/>
            <a:ext cx="7826829" cy="605294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457200" marR="0" lvl="0" indent="-457200" defTabSz="914400" eaLnBrk="0" fontAlgn="base" latinLnBrk="0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30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СОЦ. ПСИХОЛОГИЯ КАК СОЦ.-ГУМ. НАУКА:</a:t>
            </a:r>
            <a:endParaRPr kumimoji="0" lang="ru-RU" sz="3000" b="1" i="1" u="sng" strike="noStrike" kern="0" cap="none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/>
          <a:srcRect r="1818" b="89247"/>
          <a:stretch/>
        </p:blipFill>
        <p:spPr>
          <a:xfrm>
            <a:off x="533400" y="1978706"/>
            <a:ext cx="10996246" cy="8343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497621" y="2950938"/>
            <a:ext cx="4709747" cy="2123658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                         как самостоятельная отрасль научного знания начала формироваться </a:t>
            </a:r>
            <a:r>
              <a:rPr lang="ru-RU" sz="2200" b="1" i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конце </a:t>
            </a:r>
            <a:r>
              <a:rPr lang="en-US" sz="2200" b="1" i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XIX </a:t>
            </a:r>
            <a:r>
              <a:rPr lang="ru-RU" sz="2200" b="1" i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века,</a:t>
            </a: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хотя само понятие стало широко употребляться </a:t>
            </a:r>
            <a:r>
              <a:rPr lang="ru-RU" sz="2200" b="1" i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после 1908 года</a:t>
            </a: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35261" y="3120215"/>
            <a:ext cx="4530969" cy="178510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этом году вышли работы                  </a:t>
            </a:r>
            <a:r>
              <a:rPr lang="ru-RU" sz="2200" b="1" i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У. Мак-</a:t>
            </a:r>
            <a:r>
              <a:rPr lang="ru-RU" sz="2200" b="1" i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Дугалла</a:t>
            </a:r>
            <a:r>
              <a:rPr lang="ru-RU" sz="2200" b="1" i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Э. Росса.</a:t>
            </a: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Эти авторы впервые вынесли термин </a:t>
            </a:r>
            <a:r>
              <a:rPr lang="ru-RU" sz="2200" b="1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«социальная психология» </a:t>
            </a:r>
            <a:r>
              <a:rPr lang="ru-RU" sz="22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название своих работ</a:t>
            </a:r>
            <a:endParaRPr lang="ru-RU" sz="2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 cstate="print"/>
          <a:srcRect l="1792" t="13100" r="7173" b="74057"/>
          <a:stretch/>
        </p:blipFill>
        <p:spPr>
          <a:xfrm>
            <a:off x="533400" y="5212496"/>
            <a:ext cx="10996246" cy="1282089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7211028" y="1405804"/>
            <a:ext cx="4318618" cy="461665"/>
          </a:xfrm>
          <a:prstGeom prst="rect">
            <a:avLst/>
          </a:prstGeom>
          <a:solidFill>
            <a:srgbClr val="A53010"/>
          </a:solidFill>
        </p:spPr>
        <p:txBody>
          <a:bodyPr wrap="non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50" normalizeH="0" baseline="0" noProof="0" dirty="0" smtClean="0">
                <a:ln w="0"/>
                <a:solidFill>
                  <a:srgbClr val="E3EACF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Гуманитарное образование?</a:t>
            </a:r>
            <a:endParaRPr kumimoji="0" lang="ru-RU" sz="2000" b="1" i="0" u="none" strike="noStrike" kern="0" cap="none" spc="50" normalizeH="0" baseline="0" noProof="0" dirty="0">
              <a:ln w="0"/>
              <a:solidFill>
                <a:srgbClr val="E3EACF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uLnTx/>
              <a:uFillTx/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4399" y="5434496"/>
            <a:ext cx="2625969" cy="540000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/>
            </a:solidFill>
            <a:prstDash val="solid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1" u="none" strike="noStrike" kern="0" cap="none" spc="6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Социальная психология</a:t>
            </a:r>
            <a:endParaRPr kumimoji="0" lang="ru-RU" sz="2200" b="0" i="1" u="none" strike="noStrike" kern="0" cap="none" spc="60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4787" y="5242830"/>
            <a:ext cx="592013" cy="1044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7200" dirty="0">
                <a:solidFill>
                  <a:srgbClr val="A53010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!</a:t>
            </a:r>
            <a:endParaRPr lang="ru-RU" sz="6600" dirty="0">
              <a:solidFill>
                <a:srgbClr val="A53010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875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848896" y="1610254"/>
            <a:ext cx="8077200" cy="3168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социализация индивида</a:t>
            </a:r>
          </a:p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малые группы и их формирование</a:t>
            </a:r>
          </a:p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психологический климат в группе</a:t>
            </a:r>
          </a:p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деятельность и роль отдельной личности в группе</a:t>
            </a:r>
          </a:p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общение и его аспекты</a:t>
            </a:r>
          </a:p>
          <a:p>
            <a:pPr>
              <a:buClr>
                <a:srgbClr val="A53010"/>
              </a:buClr>
              <a:defRPr/>
            </a:pP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межгрупповые отношения</a:t>
            </a:r>
            <a:endParaRPr lang="ru-RU" sz="2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/>
          <p:nvPr/>
        </p:nvPicPr>
        <p:blipFill rotWithShape="1">
          <a:blip r:embed="rId2" cstate="print"/>
          <a:srcRect l="1706" t="31812" r="8257" b="58865"/>
          <a:stretch/>
        </p:blipFill>
        <p:spPr>
          <a:xfrm>
            <a:off x="1253431" y="5277065"/>
            <a:ext cx="9648093" cy="118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848896" y="700348"/>
            <a:ext cx="72063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u="sng" spc="-150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</a:t>
            </a:r>
            <a:r>
              <a:rPr lang="ru-RU" sz="3200" i="1" u="sng" spc="-150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изучения социальной психологии:</a:t>
            </a:r>
            <a:endParaRPr lang="ru-RU" sz="1600" i="1" u="sng" spc="-15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48896" y="1601252"/>
            <a:ext cx="8077200" cy="523346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48896" y="2100617"/>
            <a:ext cx="8077200" cy="523346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8896" y="2623963"/>
            <a:ext cx="8077200" cy="523346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48896" y="3157900"/>
            <a:ext cx="8077200" cy="523346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48896" y="3690203"/>
            <a:ext cx="8077200" cy="523346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48896" y="4195634"/>
            <a:ext cx="8077200" cy="576000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Левая круглая скобка 9"/>
          <p:cNvSpPr/>
          <p:nvPr/>
        </p:nvSpPr>
        <p:spPr>
          <a:xfrm>
            <a:off x="1447800" y="1627787"/>
            <a:ext cx="152400" cy="3184930"/>
          </a:xfrm>
          <a:prstGeom prst="leftBracket">
            <a:avLst>
              <a:gd name="adj" fmla="val 47109"/>
            </a:avLst>
          </a:prstGeom>
          <a:noFill/>
          <a:ln w="63500" cap="rnd" cmpd="sng" algn="ctr">
            <a:solidFill>
              <a:srgbClr val="A53010">
                <a:shade val="9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030" name="Picture 6" descr="https://i.pinimg.com/originals/76/b2/2a/76b22a6d0be32636e013008bcf9a4a4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4" b="17046"/>
          <a:stretch/>
        </p:blipFill>
        <p:spPr bwMode="auto">
          <a:xfrm>
            <a:off x="9055238" y="847469"/>
            <a:ext cx="2614245" cy="23104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xix-nv.gosuslugi.ru/netcat_files/48/190/22.04.2024_Trening_Oblozh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36688" y="3652740"/>
            <a:ext cx="2532795" cy="1688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667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8368" y="725424"/>
            <a:ext cx="10911840" cy="5668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9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i="1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Современная социальная психология включает такие </a:t>
            </a:r>
            <a:r>
              <a:rPr lang="ru-RU" sz="3600" b="1" i="1" u="sng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разделы: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u="sng" dirty="0">
              <a:solidFill>
                <a:srgbClr val="33333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ts val="240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личности</a:t>
            </a:r>
            <a:r>
              <a:rPr lang="ru-RU" sz="2800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2800" i="1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i="1" spc="-15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Охватывает проблематику, обусловленную общественной природой личности, её включённостью в различные группы и общество в целом.</a:t>
            </a:r>
          </a:p>
          <a:p>
            <a:pPr eaLnBrk="0" fontAlgn="base" hangingPunct="0">
              <a:spcBef>
                <a:spcPct val="0"/>
              </a:spcBef>
              <a:spcAft>
                <a:spcPts val="2400"/>
              </a:spcAft>
              <a:buFont typeface="+mj-lt"/>
              <a:buAutoNum type="arabicPeriod" startAt="2"/>
            </a:pPr>
            <a:r>
              <a:rPr lang="ru-RU" sz="2800" b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общения и межличностного взаимодействия</a:t>
            </a:r>
            <a:r>
              <a:rPr lang="ru-RU" sz="2800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2800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i="1" spc="-15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Рассматривает различные виды и средства коммуникаций между людьми, механизмы этих коммуникаций, типы взаимодействия людей — от кооперации до конфликта.</a:t>
            </a:r>
          </a:p>
          <a:p>
            <a:pPr eaLnBrk="0" fontAlgn="base" hangingPunct="0">
              <a:spcBef>
                <a:spcPct val="0"/>
              </a:spcBef>
              <a:spcAft>
                <a:spcPts val="2400"/>
              </a:spcAft>
              <a:buFont typeface="+mj-lt"/>
              <a:buAutoNum type="arabicPeriod" startAt="3"/>
            </a:pPr>
            <a:r>
              <a:rPr lang="ru-RU" sz="2800" b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групп</a:t>
            </a:r>
            <a:r>
              <a:rPr lang="ru-RU" sz="2800" i="1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i="1" spc="-15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Охватывает разнообразные групповые явления и процессы, структуру и динамику малых и больших групп, различные стадии их жизнедеятельности, а также межгрупповые отношения.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418879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219200" y="762000"/>
            <a:ext cx="6155873" cy="6096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3300" b="1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Уровни</a:t>
            </a:r>
            <a:r>
              <a:rPr lang="ru-RU" sz="3200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3300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социальной</a:t>
            </a:r>
            <a:r>
              <a:rPr lang="ru-RU" sz="3200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300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психологии</a:t>
            </a:r>
            <a:r>
              <a:rPr lang="ru-RU" sz="3200" i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sz="3200" i="1" u="sng" dirty="0">
              <a:solidFill>
                <a:prstClr val="black">
                  <a:lumMod val="85000"/>
                  <a:lumOff val="1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1219200" y="1676400"/>
            <a:ext cx="9823938" cy="219221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53010"/>
              </a:buClr>
              <a:defRPr/>
            </a:pPr>
            <a:r>
              <a:rPr lang="ru-RU" sz="2800" b="1" i="1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 межличностный </a:t>
            </a:r>
            <a:r>
              <a:rPr lang="ru-RU" sz="28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(между двумя людьми) </a:t>
            </a:r>
          </a:p>
          <a:p>
            <a:pPr>
              <a:buClr>
                <a:srgbClr val="A53010"/>
              </a:buClr>
              <a:defRPr/>
            </a:pPr>
            <a:r>
              <a:rPr lang="ru-RU" sz="2800" b="1" i="1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 групповой </a:t>
            </a:r>
            <a:r>
              <a:rPr lang="ru-RU" sz="28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(взаимодействие внутри группы) </a:t>
            </a:r>
          </a:p>
          <a:p>
            <a:pPr>
              <a:buClr>
                <a:srgbClr val="A53010"/>
              </a:buClr>
              <a:defRPr/>
            </a:pPr>
            <a:r>
              <a:rPr lang="ru-RU" sz="2800" b="1" i="1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 межгрупповой </a:t>
            </a:r>
            <a:r>
              <a:rPr lang="ru-RU" sz="28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(взаимодействие разных социальных групп)</a:t>
            </a:r>
            <a:endParaRPr lang="ru-RU" sz="28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01257" y="4173415"/>
            <a:ext cx="3459823" cy="1945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https://www.b17.ru/foto/training/training_90155_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5446" y="4173415"/>
            <a:ext cx="2514600" cy="212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cdn.culture.ru/images/9eb92f17-c53b-5b87-85fa-e1a08396d5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199" y="4173415"/>
            <a:ext cx="2227385" cy="201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999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1195754" y="689149"/>
            <a:ext cx="9905999" cy="29391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None/>
              <a:tabLst/>
              <a:defRPr/>
            </a:pPr>
            <a:r>
              <a:rPr kumimoji="0" lang="ru-RU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ru-RU" sz="2800" b="0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В социальной психологии используются как 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ЭМПИРИЧЕСКИЕ, ТАК И ТЕОРЕТИЧЕСКИЕ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>
                <a:tab pos="0" algn="l"/>
              </a:tabLst>
              <a:defRPr/>
            </a:pPr>
            <a:r>
              <a:rPr lang="ru-RU" sz="3200" b="1" i="1" u="sng" noProof="0" dirty="0" smtClean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</a:t>
            </a:r>
            <a:r>
              <a:rPr kumimoji="0" lang="ru-RU" sz="3200" b="1" i="1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етоды исследования</a:t>
            </a:r>
            <a:r>
              <a:rPr kumimoji="0" lang="ru-RU" sz="3200" b="0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ru-RU" sz="300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описание, наблюдение, социальный эксперимент, опросы и тесты, анализ документов и архивных данных</a:t>
            </a:r>
            <a:endParaRPr kumimoji="0" lang="ru-RU" sz="300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 descr="https://avatars.mds.yandex.net/i?id=82030758f5efd28f244eec58a3806634_l-10340874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78398" y="3540116"/>
            <a:ext cx="5048609" cy="2579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i.ytimg.com/vi/WuwMna0IxxY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3246" y="4041678"/>
            <a:ext cx="4126262" cy="2321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625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1322" y="584537"/>
            <a:ext cx="10961077" cy="1015663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514350" marR="0" lvl="0" indent="-51435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ru-RU" sz="30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МЕЖДИСЦИПЛИНАРНЫЙ ХАРАКТЕР СОЦИАЛЬНОЙ ПСИХОЛОГИИ:</a:t>
            </a:r>
            <a:endParaRPr kumimoji="0" lang="ru-RU" sz="3000" b="1" i="1" u="sng" strike="noStrike" kern="0" cap="none" spc="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Рисунок 2" descr="https://8b08ab88-ee1b-4b04-9ae9-321e0da71ae2.selcdn.net/376c1be4-6215-48eb-8356-618d3306c890/%D0%A2%D0%B0%D0%B1%D0%BB%D0%B8%D1%86%D1%8B%D0%98%D1%81%D1%82%D0%BE%D1%80%D0%B8%D1%8Fw77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8985" y="2715582"/>
            <a:ext cx="6409690" cy="3661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621323" y="1734698"/>
            <a:ext cx="10961076" cy="84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lang="ru-RU" altLang="ru-RU" sz="2000" b="1" spc="300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Философ Огюст Конт выдвинул теорию об иерархии наук</a:t>
            </a:r>
            <a:r>
              <a:rPr lang="ru-RU" altLang="ru-RU" sz="2000" b="1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в которой                                                        </a:t>
            </a:r>
            <a:r>
              <a:rPr lang="ru-RU" altLang="ru-RU" sz="2000" b="1" u="sng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одними </a:t>
            </a:r>
            <a:r>
              <a:rPr lang="ru-RU" altLang="ru-RU" sz="2000" b="1" u="sng" spc="300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из сложных и специфичных </a:t>
            </a:r>
            <a:r>
              <a:rPr lang="ru-RU" altLang="ru-RU" sz="2000" b="1" u="sng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назвал</a:t>
            </a:r>
            <a:r>
              <a:rPr lang="ru-RU" altLang="ru-RU" sz="2000" b="1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</a:t>
            </a:r>
          </a:p>
          <a:p>
            <a:pPr algn="ctr" eaLnBrk="0" fontAlgn="base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lang="ru-RU" altLang="ru-RU" sz="2000" b="1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СОЦИАЛЬНЫЕ НАУКИ</a:t>
            </a:r>
            <a:r>
              <a:rPr lang="ru-RU" altLang="ru-RU" sz="2000" b="1" spc="300" dirty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(социологию, психологию и другие</a:t>
            </a:r>
            <a:r>
              <a:rPr lang="ru-RU" altLang="ru-RU" sz="2000" b="1" spc="30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ru-RU" altLang="ru-RU" sz="2000" b="1" spc="300" dirty="0">
              <a:solidFill>
                <a:srgbClr val="A828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1322" y="2960672"/>
            <a:ext cx="2473569" cy="3231654"/>
          </a:xfrm>
          <a:prstGeom prst="rect">
            <a:avLst/>
          </a:prstGeom>
          <a:solidFill>
            <a:srgbClr val="A53010"/>
          </a:solidFill>
        </p:spPr>
        <p:txBody>
          <a:bodyPr wrap="squar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Согласно Конту,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социология</a:t>
            </a:r>
            <a:r>
              <a:rPr kumimoji="0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altLang="ru-RU" sz="20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находится на вершине пирамиды и</a:t>
            </a:r>
            <a:r>
              <a:rPr kumimoji="0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, соответственно, </a:t>
            </a:r>
            <a:r>
              <a:rPr kumimoji="0" lang="ru-RU" altLang="ru-RU" sz="20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опирается на знания, накопленные нижестоящими </a:t>
            </a:r>
            <a:r>
              <a:rPr kumimoji="0" lang="ru-RU" altLang="ru-RU" sz="2000" b="0" i="0" u="sng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науками </a:t>
            </a:r>
            <a:endParaRPr kumimoji="0" lang="ru-RU" sz="18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Левая круглая скобка 5"/>
          <p:cNvSpPr/>
          <p:nvPr/>
        </p:nvSpPr>
        <p:spPr>
          <a:xfrm>
            <a:off x="3283699" y="2776383"/>
            <a:ext cx="186331" cy="3600232"/>
          </a:xfrm>
          <a:prstGeom prst="leftBracket">
            <a:avLst>
              <a:gd name="adj" fmla="val 47109"/>
            </a:avLst>
          </a:prstGeom>
          <a:noFill/>
          <a:ln w="63500" cap="rnd" cmpd="sng" algn="ctr">
            <a:solidFill>
              <a:srgbClr val="A53010">
                <a:shade val="9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71365" y="4222932"/>
            <a:ext cx="1745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Пирамида наук О. Конта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xmlns="" val="147762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3"/>
          <p:cNvSpPr txBox="1">
            <a:spLocks/>
          </p:cNvSpPr>
          <p:nvPr/>
        </p:nvSpPr>
        <p:spPr>
          <a:xfrm>
            <a:off x="1078523" y="2878718"/>
            <a:ext cx="9964615" cy="3616569"/>
          </a:xfrm>
          <a:prstGeom prst="rect">
            <a:avLst/>
          </a:prstGeom>
          <a:ln>
            <a:noFill/>
          </a:ln>
          <a:effectLst/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53010"/>
              </a:buClr>
              <a:defRPr/>
            </a:pPr>
            <a:r>
              <a:rPr lang="ru-RU" sz="2600" b="1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совмещает два направления социально-гуманитарных исследований: </a:t>
            </a:r>
            <a:r>
              <a:rPr lang="ru-RU" sz="2600" b="1" i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СОЦИОЛОГИЮ И ПСИХОЛОГИЮ</a:t>
            </a:r>
            <a:r>
              <a:rPr lang="ru-RU" sz="2600" i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Clr>
                <a:srgbClr val="A53010"/>
              </a:buClr>
              <a:defRPr/>
            </a:pPr>
            <a:r>
              <a:rPr lang="ru-RU" sz="2600" b="1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СОЦИОЛОГИЯ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изучает 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общую структуру общества, устройство социальных групп и институтов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взаимодействие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функционирование 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людей в группах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</a:p>
          <a:p>
            <a:pPr>
              <a:buClr>
                <a:srgbClr val="A53010"/>
              </a:buClr>
              <a:defRPr/>
            </a:pPr>
            <a:r>
              <a:rPr lang="ru-RU" sz="2600" b="1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СОЦИОЛОГИЯ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стремится найти 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закономерности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общие и отличительные 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черты социокультурных явлений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сформулировать </a:t>
            </a:r>
            <a:r>
              <a:rPr lang="ru-RU" sz="2600" i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законы социального взаимодействия</a:t>
            </a:r>
            <a:r>
              <a:rPr lang="ru-RU" sz="2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4" descr="Вектор две пары сидят на диване и проводят время вмест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7521" y="463061"/>
            <a:ext cx="4215618" cy="21078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Бесплатный Вектор улыбающийся человек в толпе концепц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5168" y="463061"/>
            <a:ext cx="2107811" cy="21078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Бесплатный Вектор люди в групповой терапии обсуждаю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8523" y="463061"/>
            <a:ext cx="2572104" cy="21078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018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715385" y="618292"/>
            <a:ext cx="6589199" cy="6712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40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Обрати внимание!</a:t>
            </a:r>
            <a:endParaRPr lang="ru-RU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2508738" y="1389184"/>
            <a:ext cx="7239000" cy="1296000"/>
          </a:xfrm>
          <a:prstGeom prst="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ts val="4400"/>
              </a:lnSpc>
              <a:spcBef>
                <a:spcPts val="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r>
              <a:rPr kumimoji="0" lang="ru-RU" sz="4400" b="1" i="0" u="none" strike="noStrike" kern="1200" cap="none" spc="50" normalizeH="0" baseline="0" noProof="0" smtClean="0">
                <a:ln w="9525" cmpd="sng">
                  <a:solidFill>
                    <a:srgbClr val="A5301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A53010"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Социология, в отличие от истории, изучает современность</a:t>
            </a:r>
            <a:endParaRPr kumimoji="0" lang="ru-RU" sz="4400" b="1" i="0" u="none" strike="noStrike" kern="1200" cap="none" spc="50" normalizeH="0" baseline="0" noProof="0" dirty="0">
              <a:ln w="9525" cmpd="sng">
                <a:solidFill>
                  <a:srgbClr val="A5301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A53010">
                    <a:alpha val="40000"/>
                  </a:srgbClr>
                </a:glow>
              </a:effectLst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09884" y="3047033"/>
            <a:ext cx="49354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ПСИХОЛОГИЯ</a:t>
            </a:r>
            <a:r>
              <a:rPr lang="ru-RU" altLang="ru-RU" sz="28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же изучает отдельных индивидов, их </a:t>
            </a:r>
            <a:r>
              <a:rPr lang="ru-RU" altLang="ru-RU" sz="2800" b="1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психику и особенности развития личности</a:t>
            </a:r>
            <a:r>
              <a:rPr lang="ru-RU" altLang="ru-RU" sz="28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Психология связана, в том числе, с биологическими аспектами человека</a:t>
            </a:r>
            <a:endParaRPr lang="ru-RU" sz="24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6" descr="https://image.mel.fm/i/3/38gKVyQRai/1200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24" r="2285"/>
          <a:stretch/>
        </p:blipFill>
        <p:spPr bwMode="auto">
          <a:xfrm>
            <a:off x="875795" y="3097617"/>
            <a:ext cx="5252443" cy="3007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220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28" r="7917" b="1666"/>
          <a:stretch/>
        </p:blipFill>
        <p:spPr>
          <a:xfrm>
            <a:off x="3141786" y="433754"/>
            <a:ext cx="8639908" cy="6002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Скругленный прямоугольник 3"/>
          <p:cNvSpPr/>
          <p:nvPr/>
        </p:nvSpPr>
        <p:spPr>
          <a:xfrm>
            <a:off x="339970" y="562706"/>
            <a:ext cx="2708031" cy="57443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ts val="600"/>
              </a:spcAft>
              <a:defRPr/>
            </a:pPr>
            <a:r>
              <a:rPr lang="ru-RU" altLang="ru-RU" sz="2000" b="1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</a:t>
            </a:r>
            <a:r>
              <a:rPr lang="ru-RU" altLang="ru-RU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ru-RU" sz="2000" b="1" u="sng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от социологии</a:t>
            </a:r>
            <a:r>
              <a:rPr lang="ru-RU" altLang="ru-RU" sz="2000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—</a:t>
            </a:r>
            <a:r>
              <a:rPr kumimoji="0" lang="ru-RU" altLang="ru-RU" sz="2000" b="0" i="0" u="none" strike="noStrike" kern="0" cap="none" spc="0" normalizeH="0" baseline="0" noProof="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ru-RU" altLang="ru-RU" sz="2000" b="1" i="1" u="none" strike="noStrike" kern="0" cap="none" spc="0" normalizeH="0" baseline="0" noProof="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стремление постичь повторяющиеся модели поведения, общие черты и признаки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2000" b="1" u="sng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от психологии</a:t>
            </a:r>
            <a:r>
              <a:rPr lang="ru-RU" altLang="ru-RU" sz="2000" kern="0" dirty="0">
                <a:ln w="0"/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— </a:t>
            </a:r>
            <a:r>
              <a:rPr kumimoji="0" lang="ru-RU" altLang="ru-RU" sz="2000" b="1" i="1" u="none" strike="noStrike" kern="0" cap="none" spc="0" normalizeH="0" baseline="0" noProof="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изучение психологических процессов отдельной личности и малых групп</a:t>
            </a:r>
            <a:endParaRPr kumimoji="0" lang="ru-RU" altLang="ru-RU" sz="2000" b="1" i="1" u="none" strike="noStrike" kern="0" cap="none" spc="0" normalizeH="0" baseline="0" noProof="0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790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703386" y="504091"/>
            <a:ext cx="7877906" cy="6013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ru-RU" sz="3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Социальная психология имеет </a:t>
            </a:r>
            <a:r>
              <a:rPr lang="ru-RU" sz="3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прикладной характер</a:t>
            </a:r>
            <a:r>
              <a:rPr lang="ru-RU" sz="3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defRPr/>
            </a:pP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Она </a:t>
            </a:r>
            <a:r>
              <a:rPr lang="ru-RU" sz="3000" u="sng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может применяться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b="1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менеджерами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на предприятии, </a:t>
            </a:r>
            <a:r>
              <a:rPr lang="ru-RU" sz="3000" b="1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преподавателями, руководителями общественных движений             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для грамотной </a:t>
            </a:r>
            <a:r>
              <a:rPr lang="ru-RU" sz="3000" b="1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организации совместной деятельности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 людей в коллективе. </a:t>
            </a:r>
          </a:p>
          <a:p>
            <a:pPr>
              <a:defRPr/>
            </a:pP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b="1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Политологами</a:t>
            </a:r>
            <a:r>
              <a:rPr lang="ru-RU" sz="3000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—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для оптимизации властных отношений. </a:t>
            </a:r>
          </a:p>
          <a:p>
            <a:pPr>
              <a:defRPr/>
            </a:pPr>
            <a:r>
              <a:rPr lang="ru-RU" sz="3000" b="1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b="1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Маркетологами</a:t>
            </a:r>
            <a:r>
              <a:rPr lang="ru-RU" sz="3000" spc="-150" dirty="0" smtClean="0">
                <a:solidFill>
                  <a:srgbClr val="A828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—</a:t>
            </a:r>
            <a:r>
              <a:rPr lang="ru-RU" sz="3000" spc="-150" dirty="0" smtClean="0">
                <a:latin typeface="Calibri" panose="020F0502020204030204" pitchFamily="34" charset="0"/>
                <a:cs typeface="Calibri" panose="020F0502020204030204" pitchFamily="34" charset="0"/>
              </a:rPr>
              <a:t> для более успешного воздействия рекламы на потребителей и домохозяйства.</a:t>
            </a:r>
            <a:endParaRPr lang="ru-RU" sz="3000" spc="-15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https://dr-rumyantceva.ru/wp-content/uploads/2022/03/f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6665" y="718037"/>
            <a:ext cx="3396414" cy="3396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pi.biocadless.com/uploads/betalife/1683817847944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90" r="8477"/>
          <a:stretch/>
        </p:blipFill>
        <p:spPr bwMode="auto">
          <a:xfrm>
            <a:off x="8326664" y="4360985"/>
            <a:ext cx="3396414" cy="2008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608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1999" y="532790"/>
            <a:ext cx="8053755" cy="1092607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514350" marR="0" lvl="0" indent="-514350" defTabSz="914400" eaLnBrk="0" fontAlgn="base" latinLnBrk="0" hangingPunct="0">
              <a:lnSpc>
                <a:spcPts val="3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ЭТАПЫ И ОСН. НАПРАВЛЕНИЯ</a:t>
            </a:r>
            <a:r>
              <a:rPr kumimoji="0" lang="ru-RU" sz="3200" b="1" i="1" u="sng" strike="noStrike" kern="0" cap="none" spc="0" normalizeH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РАЗВИТИЯ </a:t>
            </a:r>
            <a:r>
              <a:rPr kumimoji="0" lang="ru-RU" sz="3200" b="1" i="1" u="sng" strike="noStrike" kern="0" cap="none" spc="-15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СОЦ. ПСИХОЛОГИИ:</a:t>
            </a:r>
            <a:endParaRPr kumimoji="0" lang="ru-RU" sz="3200" b="1" i="1" u="sng" strike="noStrike" kern="0" cap="none" spc="-15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/>
          <a:srcRect r="2703" b="72654"/>
          <a:stretch/>
        </p:blipFill>
        <p:spPr bwMode="auto">
          <a:xfrm>
            <a:off x="762000" y="1856155"/>
            <a:ext cx="10685585" cy="2944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2" cstate="print"/>
          <a:srcRect t="29410" r="4233" b="57447"/>
          <a:stretch/>
        </p:blipFill>
        <p:spPr bwMode="auto">
          <a:xfrm>
            <a:off x="762000" y="5031359"/>
            <a:ext cx="10585938" cy="15335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685692" y="2409092"/>
            <a:ext cx="4104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  <p:cxnSp>
        <p:nvCxnSpPr>
          <p:cNvPr id="6" name="Прямая соединительная линия 5"/>
          <p:cNvCxnSpPr/>
          <p:nvPr/>
        </p:nvCxnSpPr>
        <p:spPr>
          <a:xfrm>
            <a:off x="6459415" y="2801815"/>
            <a:ext cx="3744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  <p:cxnSp>
        <p:nvCxnSpPr>
          <p:cNvPr id="7" name="Прямая соединительная линия 6"/>
          <p:cNvCxnSpPr/>
          <p:nvPr/>
        </p:nvCxnSpPr>
        <p:spPr>
          <a:xfrm>
            <a:off x="1126200" y="4343400"/>
            <a:ext cx="1620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  <p:cxnSp>
        <p:nvCxnSpPr>
          <p:cNvPr id="8" name="Прямая соединительная линия 7"/>
          <p:cNvCxnSpPr/>
          <p:nvPr/>
        </p:nvCxnSpPr>
        <p:spPr>
          <a:xfrm>
            <a:off x="7737692" y="4325815"/>
            <a:ext cx="2160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  <p:cxnSp>
        <p:nvCxnSpPr>
          <p:cNvPr id="9" name="Прямая соединительная линия 8"/>
          <p:cNvCxnSpPr/>
          <p:nvPr/>
        </p:nvCxnSpPr>
        <p:spPr>
          <a:xfrm>
            <a:off x="1126200" y="5556738"/>
            <a:ext cx="2052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  <p:cxnSp>
        <p:nvCxnSpPr>
          <p:cNvPr id="10" name="Прямая соединительная линия 9"/>
          <p:cNvCxnSpPr/>
          <p:nvPr/>
        </p:nvCxnSpPr>
        <p:spPr>
          <a:xfrm>
            <a:off x="1126200" y="5949462"/>
            <a:ext cx="2520000" cy="0"/>
          </a:xfrm>
          <a:prstGeom prst="line">
            <a:avLst/>
          </a:prstGeom>
          <a:noFill/>
          <a:ln w="50800" cap="rnd" cmpd="sng" algn="ctr">
            <a:solidFill>
              <a:srgbClr val="C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xmlns="" val="140605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 cstate="print"/>
          <a:srcRect t="41454"/>
          <a:stretch/>
        </p:blipFill>
        <p:spPr bwMode="auto">
          <a:xfrm>
            <a:off x="533400" y="545123"/>
            <a:ext cx="8305800" cy="579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838200" y="1688123"/>
            <a:ext cx="6192000" cy="0"/>
          </a:xfrm>
          <a:prstGeom prst="line">
            <a:avLst/>
          </a:prstGeom>
          <a:noFill/>
          <a:ln w="50800" cap="rnd" cmpd="sng" algn="ctr">
            <a:solidFill>
              <a:sysClr val="windowText" lastClr="000000"/>
            </a:solidFill>
            <a:prstDash val="solid"/>
          </a:ln>
          <a:effectLst/>
        </p:spPr>
      </p:cxnSp>
      <p:sp>
        <p:nvSpPr>
          <p:cNvPr id="4" name="Скругленный прямоугольник 3"/>
          <p:cNvSpPr/>
          <p:nvPr/>
        </p:nvSpPr>
        <p:spPr>
          <a:xfrm>
            <a:off x="685800" y="1916723"/>
            <a:ext cx="7848600" cy="1295400"/>
          </a:xfrm>
          <a:prstGeom prst="round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5800" y="3487615"/>
            <a:ext cx="7848600" cy="1440000"/>
          </a:xfrm>
          <a:prstGeom prst="round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5800" y="5203107"/>
            <a:ext cx="7848600" cy="756000"/>
          </a:xfrm>
          <a:prstGeom prst="roundRect">
            <a:avLst/>
          </a:prstGeom>
          <a:solidFill>
            <a:srgbClr val="A53010"/>
          </a:solidFill>
          <a:ln w="15875" cap="rnd" cmpd="sng" algn="ctr">
            <a:solidFill>
              <a:srgbClr val="A5301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4098" name="Picture 2" descr="https://image.mel.fm/i/b/baYbtNYSEY/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8830" y="1117014"/>
            <a:ext cx="2547777" cy="1731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ytimg.com/vi/NaDv_NOsSNY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8140" y="3130061"/>
            <a:ext cx="2548467" cy="1433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image.mel.fm/i/H/Hgxcg3TSwO/12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8830" y="4843090"/>
            <a:ext cx="2565132" cy="13466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855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Бесплатный Вектор иллюстрация абстрактной концепции планирования семьи. услуги репродуктивного здоровья, семейные консультации, охрана здоровья женщин, выбор метода контрацепции, планирование беременности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56" b="8333"/>
          <a:stretch/>
        </p:blipFill>
        <p:spPr bwMode="auto">
          <a:xfrm>
            <a:off x="398585" y="391931"/>
            <a:ext cx="2356338" cy="20290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Бесплатный Вектор люди в групповой терапии обсуждаю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79"/>
          <a:stretch/>
        </p:blipFill>
        <p:spPr bwMode="auto">
          <a:xfrm>
            <a:off x="398585" y="4683719"/>
            <a:ext cx="2355370" cy="17993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Бесплатный Вектор злой человек в толп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67" b="5889"/>
          <a:stretch/>
        </p:blipFill>
        <p:spPr bwMode="auto">
          <a:xfrm>
            <a:off x="398585" y="2489192"/>
            <a:ext cx="2355370" cy="2080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34000" y="457254"/>
            <a:ext cx="3209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kern="0" spc="300" dirty="0">
                <a:ln w="12700">
                  <a:solidFill>
                    <a:srgbClr val="A53010"/>
                  </a:solidFill>
                  <a:prstDash val="solid"/>
                </a:ln>
                <a:pattFill prst="pct50">
                  <a:fgClr>
                    <a:srgbClr val="A53010"/>
                  </a:fgClr>
                  <a:bgClr>
                    <a:srgbClr val="A53010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A53010"/>
                  </a:outerShdw>
                </a:effectLst>
                <a:latin typeface="Tahoma"/>
                <a:cs typeface="Arial"/>
              </a:rPr>
              <a:t>План урока:</a:t>
            </a:r>
            <a:endParaRPr lang="ru-RU" sz="2000" b="1" spc="300" dirty="0">
              <a:ln w="12700">
                <a:solidFill>
                  <a:srgbClr val="A53010"/>
                </a:solidFill>
                <a:prstDash val="solid"/>
              </a:ln>
              <a:pattFill prst="pct50">
                <a:fgClr>
                  <a:srgbClr val="A53010"/>
                </a:fgClr>
                <a:bgClr>
                  <a:srgbClr val="A53010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A53010"/>
                </a:outerShdw>
              </a:effectLst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64523" y="1061473"/>
            <a:ext cx="8159261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 Социальная психология как социально-гуманитарная наука: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понятие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 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разделы, уровни</a:t>
            </a:r>
          </a:p>
          <a:p>
            <a:pPr marL="800100" lvl="1" indent="-34290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методы</a:t>
            </a:r>
            <a:endParaRPr lang="ru-RU" sz="2200" i="1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64523" y="2701729"/>
            <a:ext cx="7738905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 Междисциплинарный характер социальной психологии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64523" y="3373081"/>
            <a:ext cx="7759002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 Этапы и основные направления развития социальной психологии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44426" y="4204704"/>
            <a:ext cx="7759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 Понятие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структура социальных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отношений</a:t>
            </a:r>
            <a:endParaRPr lang="ru-RU" sz="1600" i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54474" y="4645223"/>
            <a:ext cx="7759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 Основные типы социальных отношений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sz="2400" i="1" kern="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196153" y="4085263"/>
            <a:ext cx="8327631" cy="2397801"/>
          </a:xfrm>
          <a:prstGeom prst="roundRect">
            <a:avLst/>
          </a:prstGeom>
          <a:noFill/>
          <a:ln w="38100" cap="rnd" cmpd="sng" algn="ctr">
            <a:solidFill>
              <a:srgbClr val="A82800"/>
            </a:solidFill>
            <a:prstDash val="solid"/>
          </a:ln>
          <a:effec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4474" y="5088079"/>
            <a:ext cx="7759002" cy="1318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 Формы </a:t>
            </a:r>
            <a:r>
              <a:rPr lang="ru-RU" sz="2400" i="1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социальных </a:t>
            </a:r>
            <a:r>
              <a:rPr lang="ru-RU" sz="2400" i="1" kern="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взаимодействий:</a:t>
            </a:r>
            <a:endParaRPr lang="ru-RU" sz="2400" i="1" kern="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 smtClean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кооперация (сотрудничество)</a:t>
            </a:r>
            <a:endParaRPr lang="ru-RU" sz="2200" i="1" kern="0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 smtClean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соперничество</a:t>
            </a:r>
            <a:endParaRPr lang="ru-RU" sz="2200" i="1" kern="0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200" i="1" kern="0" dirty="0" smtClean="0">
                <a:solidFill>
                  <a:srgbClr val="CC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конфликт</a:t>
            </a:r>
            <a:endParaRPr lang="ru-RU" sz="2200" i="1" kern="0" dirty="0">
              <a:solidFill>
                <a:srgbClr val="CC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771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5107" y="815922"/>
            <a:ext cx="10398369" cy="592470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514350" lvl="0" indent="-514350" eaLnBrk="0" fontAlgn="base" hangingPunct="0">
              <a:lnSpc>
                <a:spcPts val="39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ПОНЯТИЕ И СТРУКТУРА СОЦИАЛЬНЫХ ОТНОШЕНИЙ</a:t>
            </a:r>
            <a:r>
              <a:rPr kumimoji="0" lang="ru-RU" sz="3200" b="1" i="1" u="sng" strike="noStrike" kern="0" cap="none" spc="-15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</a:t>
            </a:r>
            <a:endParaRPr kumimoji="0" lang="ru-RU" sz="3200" b="1" i="1" u="sng" strike="noStrike" kern="0" cap="none" spc="-15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31631" y="1818541"/>
            <a:ext cx="79130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Социальные (общественные) отношения –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31631" y="2403316"/>
            <a:ext cx="108790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i="1" u="none" strike="noStrike" kern="0" cap="none" spc="-15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  это стабильные систематические социальные взаимодействия субъектов или социальных групп, осуществляющиеся</a:t>
            </a:r>
            <a:r>
              <a:rPr kumimoji="0" lang="ru-RU" sz="3000" i="1" u="none" strike="noStrike" kern="0" cap="none" spc="-15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на основе законов социальной организации общества</a:t>
            </a:r>
            <a:endParaRPr kumimoji="0" lang="ru-RU" sz="3000" i="0" u="none" strike="noStrike" kern="0" cap="none" spc="-15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1631" y="4369363"/>
            <a:ext cx="10726615" cy="1951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ts val="3360"/>
              </a:lnSpc>
              <a:spcAft>
                <a:spcPts val="1200"/>
              </a:spcAft>
            </a:pPr>
            <a:r>
              <a:rPr lang="ru-RU" sz="2800" b="1" i="1" u="sng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Признаки социальных отношений:</a:t>
            </a:r>
          </a:p>
          <a:p>
            <a:pPr marL="841248" lvl="1" indent="-384048" defTabSz="685800">
              <a:lnSpc>
                <a:spcPts val="3300"/>
              </a:lnSpc>
              <a:buFont typeface="Wingdings" panose="05000000000000000000" pitchFamily="2" charset="2"/>
              <a:buChar char="ü"/>
            </a:pPr>
            <a:r>
              <a:rPr lang="ru-RU" sz="2800" i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устойчивы во времени и пространстве</a:t>
            </a:r>
          </a:p>
          <a:p>
            <a:pPr marL="841248" lvl="1" indent="-384048" defTabSz="685800">
              <a:lnSpc>
                <a:spcPts val="3300"/>
              </a:lnSpc>
              <a:buFont typeface="Wingdings" panose="05000000000000000000" pitchFamily="2" charset="2"/>
              <a:buChar char="ü"/>
            </a:pPr>
            <a:r>
              <a:rPr lang="ru-RU" sz="2800" i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носят обезличенный характер</a:t>
            </a:r>
          </a:p>
          <a:p>
            <a:pPr marL="841248" lvl="1" indent="-384048" defTabSz="685800">
              <a:lnSpc>
                <a:spcPts val="3300"/>
              </a:lnSpc>
              <a:buFont typeface="Wingdings" panose="05000000000000000000" pitchFamily="2" charset="2"/>
              <a:buChar char="ü"/>
            </a:pPr>
            <a:r>
              <a:rPr lang="ru-RU" sz="2800" i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затрагивают общественно </a:t>
            </a:r>
            <a:r>
              <a:rPr lang="ru-RU" sz="2800" i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значимые вопросы и проблемы</a:t>
            </a:r>
          </a:p>
        </p:txBody>
      </p:sp>
      <p:pic>
        <p:nvPicPr>
          <p:cNvPr id="6146" name="Picture 2" descr="https://cdn.nur.kz/images/1200x675/fef2de5659386913.jpeg?version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55873" y="3543329"/>
            <a:ext cx="3203452" cy="180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16200000">
            <a:off x="-1020668" y="2707827"/>
            <a:ext cx="33067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2000" b="0" i="1" u="none" strike="noStrike" kern="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Обеспечивают взаимодействие, социализацию, общение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848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elprof.ru/upload/iblock/859/05yjwzkarujhh1qn3mu2sh5ciib06xol/1642323536_17_papik_pro_p_obshchestvoznanie_klipart_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1618" y="4112936"/>
            <a:ext cx="5995898" cy="246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F811546A-301F-41F8-93B4-167714C1D19E}"/>
              </a:ext>
            </a:extLst>
          </p:cNvPr>
          <p:cNvSpPr txBox="1">
            <a:spLocks/>
          </p:cNvSpPr>
          <p:nvPr/>
        </p:nvSpPr>
        <p:spPr>
          <a:xfrm>
            <a:off x="1028699" y="954385"/>
            <a:ext cx="3335840" cy="8239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685800" rtl="0" eaLnBrk="1" latinLnBrk="0" hangingPunct="1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Font typeface="Franklin Gothic Book" panose="020B0503020102020204" pitchFamily="34" charset="0"/>
              <a:buNone/>
              <a:defRPr sz="2400" b="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5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35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Социальные отношения </a:t>
            </a:r>
            <a:endParaRPr lang="ru-RU" sz="3200" b="1" dirty="0">
              <a:solidFill>
                <a:srgbClr val="C0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0726CD01-2282-4CA6-B46D-58A86D96B019}"/>
              </a:ext>
            </a:extLst>
          </p:cNvPr>
          <p:cNvSpPr txBox="1">
            <a:spLocks/>
          </p:cNvSpPr>
          <p:nvPr/>
        </p:nvSpPr>
        <p:spPr>
          <a:xfrm>
            <a:off x="689773" y="1859596"/>
            <a:ext cx="4923691" cy="2253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6858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6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Человек выступает как </a:t>
            </a:r>
            <a:r>
              <a:rPr lang="ru-RU" sz="2400" i="1" u="sng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исполнитель социальных ролей </a:t>
            </a:r>
            <a:r>
              <a:rPr lang="ru-RU" sz="2200" i="1" dirty="0" smtClean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(гражданин, работник, родитель)</a:t>
            </a:r>
          </a:p>
          <a:p>
            <a:r>
              <a:rPr lang="ru-RU" sz="2400" i="1" u="sng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Выражают социально значимые интересы</a:t>
            </a:r>
            <a:r>
              <a:rPr lang="ru-RU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целых групп</a:t>
            </a:r>
            <a:endParaRPr lang="ru-RU" sz="2400" i="1" dirty="0">
              <a:solidFill>
                <a:srgbClr val="00206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CEF36F9F-8B43-402A-884D-AA84FC091E3F}"/>
              </a:ext>
            </a:extLst>
          </p:cNvPr>
          <p:cNvSpPr txBox="1">
            <a:spLocks/>
          </p:cNvSpPr>
          <p:nvPr/>
        </p:nvSpPr>
        <p:spPr>
          <a:xfrm>
            <a:off x="7807569" y="954385"/>
            <a:ext cx="3294185" cy="8239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685800" rtl="0" eaLnBrk="1" latinLnBrk="0" hangingPunct="1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Font typeface="Franklin Gothic Book" panose="020B0503020102020204" pitchFamily="34" charset="0"/>
              <a:buNone/>
              <a:defRPr sz="2400" b="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5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35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2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Межличностные отношения</a:t>
            </a:r>
            <a:endParaRPr lang="ru-RU" sz="3200" b="1" dirty="0">
              <a:solidFill>
                <a:srgbClr val="C0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="" xmlns:a16="http://schemas.microsoft.com/office/drawing/2014/main" id="{238770F9-33EC-4409-B436-DB38E546A1FE}"/>
              </a:ext>
            </a:extLst>
          </p:cNvPr>
          <p:cNvSpPr txBox="1">
            <a:spLocks/>
          </p:cNvSpPr>
          <p:nvPr/>
        </p:nvSpPr>
        <p:spPr>
          <a:xfrm>
            <a:off x="7104184" y="1859596"/>
            <a:ext cx="4700954" cy="18203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6858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6858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8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Человек проявляет себя как </a:t>
            </a:r>
            <a:r>
              <a:rPr lang="ru-RU" sz="2400" i="1" u="sng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личность</a:t>
            </a:r>
          </a:p>
          <a:p>
            <a:pPr>
              <a:lnSpc>
                <a:spcPts val="26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i="1" u="sng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Выстраивает</a:t>
            </a:r>
            <a:r>
              <a:rPr lang="ru-RU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более неформальный и </a:t>
            </a:r>
            <a:r>
              <a:rPr lang="ru-RU" sz="2400" i="1" u="sng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личный контакт</a:t>
            </a:r>
            <a:endParaRPr lang="ru-RU" sz="2400" i="1" u="sng" dirty="0">
              <a:solidFill>
                <a:srgbClr val="00206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Не равно 2"/>
          <p:cNvSpPr/>
          <p:nvPr/>
        </p:nvSpPr>
        <p:spPr>
          <a:xfrm>
            <a:off x="5128089" y="974220"/>
            <a:ext cx="1606062" cy="676988"/>
          </a:xfrm>
          <a:prstGeom prst="mathNotEqual">
            <a:avLst>
              <a:gd name="adj1" fmla="val 12121"/>
              <a:gd name="adj2" fmla="val 6600000"/>
              <a:gd name="adj3" fmla="val 152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364539" y="445477"/>
            <a:ext cx="3232015" cy="422031"/>
          </a:xfrm>
          <a:prstGeom prst="roundRect">
            <a:avLst>
              <a:gd name="adj" fmla="val 277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pc="50" dirty="0" smtClean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Важно различать</a:t>
            </a:r>
            <a:endParaRPr lang="ru-RU" sz="2800" b="1" spc="50" dirty="0">
              <a:ln w="0"/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 rotWithShape="1">
          <a:blip r:embed="rId3" cstate="print"/>
          <a:srcRect t="2619" r="10471" b="56442"/>
          <a:stretch/>
        </p:blipFill>
        <p:spPr>
          <a:xfrm>
            <a:off x="1551965" y="4194235"/>
            <a:ext cx="9221543" cy="1947432"/>
          </a:xfrm>
          <a:prstGeom prst="roundRect">
            <a:avLst>
              <a:gd name="adj" fmla="val 16667"/>
            </a:avLst>
          </a:prstGeom>
          <a:ln w="76200"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3463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i?id=fb40792cb8a5eba7b3c43df318ba248a_l-7761179-images-thumbs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207"/>
          <a:stretch/>
        </p:blipFill>
        <p:spPr bwMode="auto">
          <a:xfrm>
            <a:off x="894128" y="2649415"/>
            <a:ext cx="9926272" cy="38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thumbs.dreamstime.com/b/%D0%B1%D0%B8%D0%B7%D0%BD%D0%B5%D1%81-%D1%81%D0%BE%D0%B3%D0%BB%D0%B0%D1%88%D0%B5%D0%BD%D0%B8%D0%B5-%D0%B2-%D0%BA%D0%BE%D0%BC%D0%B0%D0%BD%D0%B4%D0%B5-2186777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9145" y="435069"/>
            <a:ext cx="5876238" cy="24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075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5107" y="815922"/>
            <a:ext cx="7491047" cy="592470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514350" lvl="0" indent="-514350" eaLnBrk="0" fontAlgn="base" hangingPunct="0">
              <a:lnSpc>
                <a:spcPts val="39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ОСНОВНЫЕ ТИПЫ СОЦ. ОТНОШЕНИЙ</a:t>
            </a:r>
            <a:r>
              <a:rPr kumimoji="0" lang="ru-RU" sz="3200" b="1" i="1" u="sng" strike="noStrike" kern="0" cap="none" spc="-15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</a:t>
            </a:r>
            <a:endParaRPr kumimoji="0" lang="ru-RU" sz="3200" b="1" i="1" u="sng" strike="noStrike" kern="0" cap="none" spc="-15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1584" y="1528440"/>
            <a:ext cx="7910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Разнообразие социальных отношений поражает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37139" y="4677386"/>
            <a:ext cx="5767753" cy="728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8000" lvl="0" indent="-288000" defTabSz="6858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+mj-lt"/>
              <a:buAutoNum type="arabicPeriod" startAt="6"/>
            </a:pPr>
            <a:r>
              <a:rPr lang="ru-RU" sz="2200" dirty="0">
                <a:solidFill>
                  <a:prstClr val="black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По характеру </a:t>
            </a:r>
            <a:r>
              <a:rPr lang="ru-RU" sz="2200" dirty="0">
                <a:solidFill>
                  <a:srgbClr val="609B2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общения и направленности: </a:t>
            </a:r>
            <a:r>
              <a:rPr lang="ru-RU" sz="22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деловые и личные (межличностные)</a:t>
            </a:r>
          </a:p>
        </p:txBody>
      </p:sp>
      <p:pic>
        <p:nvPicPr>
          <p:cNvPr id="10242" name="Picture 2" descr="https://cdn.culture.ru/images/084a9570-8366-53c2-b655-6334b030812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572" b="9868"/>
          <a:stretch/>
        </p:blipFill>
        <p:spPr bwMode="auto">
          <a:xfrm>
            <a:off x="6740769" y="4510830"/>
            <a:ext cx="4159683" cy="209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/>
          <p:nvPr/>
        </p:nvPicPr>
        <p:blipFill rotWithShape="1">
          <a:blip r:embed="rId3" cstate="print"/>
          <a:srcRect t="9880" r="2107" b="68500"/>
          <a:stretch/>
        </p:blipFill>
        <p:spPr>
          <a:xfrm>
            <a:off x="1008185" y="2110153"/>
            <a:ext cx="10058400" cy="23563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7193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vatars.mds.yandex.net/i?id=8299a8e5c1d77f32c39ef4dc2398bbcf_l-8376360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40615" y="1121024"/>
            <a:ext cx="3126887" cy="189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www.clipartmax.com/png/full/234-2345857_honesty-communication-calculator-tug-of-war-clipart-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431" y="3320869"/>
            <a:ext cx="3950677" cy="119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i.pinimg.com/736x/49/51/70/495170eac416c28474168afbc57fa16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60"/>
          <a:stretch/>
        </p:blipFill>
        <p:spPr bwMode="auto">
          <a:xfrm>
            <a:off x="8950568" y="4641090"/>
            <a:ext cx="2106980" cy="180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68216" y="528554"/>
            <a:ext cx="7022124" cy="592470"/>
          </a:xfrm>
          <a:prstGeom prst="rect">
            <a:avLst/>
          </a:prstGeom>
          <a:solidFill>
            <a:srgbClr val="92AA4C">
              <a:tint val="70000"/>
              <a:lumMod val="104000"/>
            </a:srgbClr>
          </a:solidFill>
          <a:ln w="9525" cap="rnd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marL="514350" lvl="0" indent="-514350" eaLnBrk="0" fontAlgn="base" hangingPunct="0">
              <a:lnSpc>
                <a:spcPts val="39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</a:pP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ФОРМЫ СОЦ. </a:t>
            </a:r>
            <a:r>
              <a:rPr lang="ru-RU" sz="3200" b="1" i="1" u="sng" kern="0" dirty="0" smtClean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ВЗАИМОДЕЙСТВ</a:t>
            </a:r>
            <a:r>
              <a:rPr kumimoji="0" lang="ru-RU" sz="3200" b="1" i="1" u="sng" strike="noStrike" kern="0" cap="none" spc="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ИЙ</a:t>
            </a:r>
            <a:r>
              <a:rPr kumimoji="0" lang="ru-RU" sz="3200" b="1" i="1" u="sng" strike="noStrike" kern="0" cap="none" spc="-150" normalizeH="0" baseline="0" noProof="0" dirty="0" smtClean="0">
                <a:ln>
                  <a:noFill/>
                </a:ln>
                <a:solidFill>
                  <a:srgbClr val="3366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</a:t>
            </a:r>
            <a:endParaRPr kumimoji="0" lang="ru-RU" sz="3200" b="1" i="1" u="sng" strike="noStrike" kern="0" cap="none" spc="-150" normalizeH="0" baseline="0" noProof="0" dirty="0">
              <a:ln>
                <a:noFill/>
              </a:ln>
              <a:solidFill>
                <a:srgbClr val="3366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5" cstate="print"/>
          <a:srcRect l="1810" t="33889" r="4827" b="30807"/>
          <a:stretch/>
        </p:blipFill>
        <p:spPr>
          <a:xfrm>
            <a:off x="574431" y="1251796"/>
            <a:ext cx="7619999" cy="1687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/>
          <p:nvPr/>
        </p:nvPicPr>
        <p:blipFill rotWithShape="1">
          <a:blip r:embed="rId5" cstate="print"/>
          <a:srcRect l="805" t="68192" r="4762"/>
          <a:stretch/>
        </p:blipFill>
        <p:spPr>
          <a:xfrm>
            <a:off x="4982309" y="3094893"/>
            <a:ext cx="6893168" cy="1608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/>
          <p:nvPr/>
        </p:nvPicPr>
        <p:blipFill rotWithShape="1">
          <a:blip r:embed="rId6" cstate="print"/>
          <a:srcRect l="2464" t="46188" r="10579" b="8992"/>
          <a:stretch/>
        </p:blipFill>
        <p:spPr bwMode="auto">
          <a:xfrm>
            <a:off x="1324708" y="5113280"/>
            <a:ext cx="7455875" cy="13364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63443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5022D6-A363-4757-9887-D175667C4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Межличностные отношения в 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традиционном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обществе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682E5E4-DE4E-4289-AA58-7E3772EAE7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6719" y="2156750"/>
            <a:ext cx="5650523" cy="243747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Избыточная воинственность правящих сословий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Строгая иерархия в быту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Высокая эмоциональность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Иерархия – основа </a:t>
            </a:r>
            <a:r>
              <a:rPr lang="ru-RU" sz="2400" dirty="0" smtClean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правопорядка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AAA3899-722C-4BCC-9BEC-59B0F162596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9078" y="2839102"/>
            <a:ext cx="3928738" cy="3161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9E7BF2C-8940-4F7D-9E38-B186CA8801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4539"/>
          <a:stretch/>
        </p:blipFill>
        <p:spPr>
          <a:xfrm>
            <a:off x="6237242" y="2203496"/>
            <a:ext cx="2730475" cy="19601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3F41618-5E3B-4C8E-A928-A7769EC958F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3393" y="4492825"/>
            <a:ext cx="2476317" cy="1981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6133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5022D6-A363-4757-9887-D175667C4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657" y="480460"/>
            <a:ext cx="9875520" cy="1356360"/>
          </a:xfrm>
        </p:spPr>
        <p:txBody>
          <a:bodyPr>
            <a:normAutofit/>
          </a:bodyPr>
          <a:lstStyle/>
          <a:p>
            <a:pPr algn="ctr">
              <a:lnSpc>
                <a:spcPts val="4300"/>
              </a:lnSpc>
            </a:pP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Межличностные отношения </a:t>
            </a:r>
            <a:r>
              <a:rPr lang="ru-RU" dirty="0" smtClean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индустриальном</a:t>
            </a:r>
            <a:r>
              <a:rPr lang="ru-RU" dirty="0" smtClean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обществе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xmlns="" id="{1AE88A3F-867E-40D4-9122-8D75DACDC7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40" y="2143208"/>
            <a:ext cx="6998676" cy="41423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Принцип </a:t>
            </a:r>
            <a:r>
              <a:rPr lang="ru-RU" sz="24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рационализации</a:t>
            </a: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во взаимоотношениях между людьми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Деловые отношения строятся по принципу «выгодно</a:t>
            </a:r>
            <a:r>
              <a:rPr lang="ru-RU" sz="2400" dirty="0" smtClean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»/«</a:t>
            </a: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невыгодно»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Взаимодействие людей по типу рыночных отношений: баланс между тем, что дают и тем, что получают</a:t>
            </a:r>
          </a:p>
          <a:p>
            <a:pPr marL="45720" indent="0">
              <a:buNone/>
            </a:pPr>
            <a:endParaRPr lang="ru-RU" sz="1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" indent="0" algn="ctr">
              <a:buNone/>
            </a:pPr>
            <a:r>
              <a:rPr lang="ru-RU" b="1" i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Рационализация </a:t>
            </a:r>
            <a:r>
              <a:rPr lang="ru-RU" b="1" i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</a:t>
            </a:r>
            <a:r>
              <a:rPr lang="ru-RU" i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поведение людей, основанное на принципах делового сотрудничества и </a:t>
            </a:r>
            <a:r>
              <a:rPr lang="ru-RU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взаимовыгодны</a:t>
            </a:r>
            <a:r>
              <a:rPr lang="ru-RU" i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не включающее чувства и </a:t>
            </a:r>
            <a:r>
              <a:rPr lang="ru-RU" i="1" dirty="0" smtClean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эмоции</a:t>
            </a:r>
            <a:endParaRPr lang="ru-RU" i="1" dirty="0">
              <a:solidFill>
                <a:srgbClr val="00206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E037EE5-EC70-4173-91A0-135DC30547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8215" y="4042539"/>
            <a:ext cx="3090962" cy="22429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9FBA550-3FF7-441B-B01C-A3B1AE18F4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8215" y="1982631"/>
            <a:ext cx="3090962" cy="1898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24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5022D6-A363-4757-9887-D175667C4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836712"/>
            <a:ext cx="7850932" cy="1146328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Межличностные отношения в 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постиндустриальном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обществе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xmlns="" id="{E6395369-B05A-41DE-AA45-882E3493B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8153" y="2441775"/>
            <a:ext cx="5978769" cy="379109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Формирование более тесных контактов между людьми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Идея равенства прав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Требования к человеку: развитие личного потенциала, умение налаживать и  развивать контакты и конструктивно разрешать конфликты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Рационализация и гармонизация отношений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94C44C1-54D3-4EA5-B4C9-F9936AC83B4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3266" y="2226029"/>
            <a:ext cx="3101842" cy="21911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9413EBA-345B-45E6-A994-0A7E92E17A2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3266" y="4637650"/>
            <a:ext cx="3092807" cy="1739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8262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7167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ис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Текстура гранж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774</TotalTime>
  <Words>654</Words>
  <Application>Microsoft Office PowerPoint</Application>
  <PresentationFormat>Произвольный</PresentationFormat>
  <Paragraphs>112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Базис</vt:lpstr>
      <vt:lpstr>Глава 2.             Социальная психология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Межличностные отношения в традиционном обществе</vt:lpstr>
      <vt:lpstr>Межличностные отношения в индустриальном обществе</vt:lpstr>
      <vt:lpstr>Межличностные отношения в постиндустриальном обществе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Глава 2.             Социальная психология</dc:title>
  <dc:creator>Admin</dc:creator>
  <cp:lastModifiedBy>Teacher</cp:lastModifiedBy>
  <cp:revision>44</cp:revision>
  <dcterms:created xsi:type="dcterms:W3CDTF">2024-12-01T15:45:30Z</dcterms:created>
  <dcterms:modified xsi:type="dcterms:W3CDTF">2024-12-06T14:55:32Z</dcterms:modified>
</cp:coreProperties>
</file>